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7" r:id="rId4"/>
    <p:sldId id="260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7" r:id="rId14"/>
    <p:sldId id="276" r:id="rId15"/>
  </p:sldIdLst>
  <p:sldSz cx="12192000" cy="6858000"/>
  <p:notesSz cx="6858000" cy="9144000"/>
  <p:embeddedFontLst>
    <p:embeddedFont>
      <p:font typeface="微软雅黑" pitchFamily="34" charset="-122"/>
      <p:regular r:id="rId17"/>
      <p:bold r:id="rId18"/>
    </p:embeddedFont>
    <p:embeddedFont>
      <p:font typeface="Gungsuh" pitchFamily="18" charset="-127"/>
      <p:regular r:id="rId19"/>
    </p:embeddedFont>
    <p:embeddedFont>
      <p:font typeface="等线" pitchFamily="2" charset="-122"/>
      <p:regular r:id="rId20"/>
      <p:bold r:id="rId21"/>
    </p:embeddedFont>
    <p:embeddedFont>
      <p:font typeface="Calibri" pitchFamily="34" charset="0"/>
      <p:regular r:id="rId22"/>
      <p:bold r:id="rId23"/>
      <p:italic r:id="rId24"/>
      <p:boldItalic r:id="rId25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0"/>
      </p:ext>
    </p:extLst>
  </p:showPr>
  <p:clrMru>
    <a:srgbClr val="619D8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724" y="-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4613" cy="7373461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A565D33F-27E6-4112-818A-861B320B8441}" type="datetimeFigureOut">
              <a:rPr lang="zh-CN" altLang="en-US"/>
              <a:pPr>
                <a:defRPr/>
              </a:pPr>
              <a:t>2020/12/21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200" smtClean="0"/>
            </a:lvl1pPr>
          </a:lstStyle>
          <a:p>
            <a:pPr>
              <a:defRPr/>
            </a:pPr>
            <a:fld id="{FA7C4805-7CB3-459E-9D3C-86D32365DB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015661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A7C4805-7CB3-459E-9D3C-86D32365DB11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402E8C-70C3-4421-A34F-80E57626BF11}" type="datetime1">
              <a:rPr lang="zh-CN" altLang="en-US"/>
              <a:pPr>
                <a:defRPr/>
              </a:pPr>
              <a:t>2020/12/21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32FD607-1FA4-4C44-B6C7-7A2E83519494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93239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26021D-7F16-47B1-9051-3EF031D0F14A}" type="datetime1">
              <a:rPr lang="zh-CN" altLang="en-US"/>
              <a:pPr>
                <a:defRPr/>
              </a:pPr>
              <a:t>2020/12/21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5F7FBA6-BE0B-4823-BE43-79DA9E303CC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20971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94C2E-2A1F-4A27-9013-44207CB8E049}" type="datetime1">
              <a:rPr lang="zh-CN" altLang="en-US"/>
              <a:pPr>
                <a:defRPr/>
              </a:pPr>
              <a:t>2020/12/21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72410D-8DE9-4433-8E42-D0AE5C29F5F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521734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A44A78-ED61-46A5-8A82-64A93E093451}" type="datetime1">
              <a:rPr lang="zh-CN" altLang="en-US"/>
              <a:pPr>
                <a:defRPr/>
              </a:pPr>
              <a:t>2020/12/21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C12DD50-2A3D-4CCF-85FB-33712A8112B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43135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EB80C3-43B6-45E5-AF5D-852767D6896D}" type="datetime1">
              <a:rPr lang="zh-CN" altLang="en-US"/>
              <a:pPr>
                <a:defRPr/>
              </a:pPr>
              <a:t>2020/12/21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93BE494-329D-4E03-A7F6-043B49C9ABF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67598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23FF69-902C-4238-B0D4-F6F83842B2B6}" type="datetime1">
              <a:rPr lang="zh-CN" altLang="en-US"/>
              <a:pPr>
                <a:defRPr/>
              </a:pPr>
              <a:t>2020/12/21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4FCFC87-107C-4FD5-9C72-E51034BBF57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58292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D84A08-1AFA-4951-819E-0E77AF21A206}" type="datetime1">
              <a:rPr lang="zh-CN" altLang="en-US"/>
              <a:pPr>
                <a:defRPr/>
              </a:pPr>
              <a:t>2020/12/21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F791D8C-2AEB-42C4-AEC1-C362E859B097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79319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5C6DA8-D505-4EC8-964D-ED8ADA96008D}" type="datetime1">
              <a:rPr lang="zh-CN" altLang="en-US"/>
              <a:pPr>
                <a:defRPr/>
              </a:pPr>
              <a:t>2020/12/21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AE4596B-97DA-4CCB-8385-B5ED91103CC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7492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487FD-B101-4299-B315-0AA3FB18A3A3}" type="datetime1">
              <a:rPr lang="zh-CN" altLang="en-US"/>
              <a:pPr>
                <a:defRPr/>
              </a:pPr>
              <a:t>2020/12/21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80E7590-6F6D-4B7F-9C47-A9509E038E67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19721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BCE630-38CD-4A7A-B5B3-2872EAEBC196}" type="datetime1">
              <a:rPr lang="zh-CN" altLang="en-US"/>
              <a:pPr>
                <a:defRPr/>
              </a:pPr>
              <a:t>2020/12/21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348469-933F-4813-80AA-4DD29C51415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6619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0D384-BD4A-43F3-8188-4EED975C7F50}" type="datetime1">
              <a:rPr lang="zh-CN" altLang="en-US"/>
              <a:pPr>
                <a:defRPr/>
              </a:pPr>
              <a:t>2020/12/21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C5DFCE8-6592-47BA-810E-AC06DD03880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0802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AE7559-CAFD-48B7-9023-A646F8D768E3}" type="datetime1">
              <a:rPr lang="zh-CN" altLang="en-US"/>
              <a:pPr>
                <a:defRPr/>
              </a:pPr>
              <a:t>2020/12/21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89E342E-6E17-4AA5-811E-AF4E6A32B58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65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E7E7287-B1EA-40F7-BA63-96A53DD623A6}" type="datetime1">
              <a:rPr lang="zh-CN" altLang="en-US"/>
              <a:pPr>
                <a:defRPr/>
              </a:pPr>
              <a:t>2020/12/21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4D8D7E4-A943-4079-A431-5FD58BF7B2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hf sldNum="0" hdr="0" ftr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  <a:sym typeface="Calibri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itchFamily="34" charset="-122"/>
          <a:ea typeface="微软雅黑" pitchFamily="34" charset="-122"/>
          <a:sym typeface="Calibri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  <a:sym typeface="Calibr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file:///E:\yyf\10&#30740;&#19968;&#31179;&#23395;\&#35745;&#31639;&#26426;&#22270;&#24418;&#23398;&#22522;&#30784;\pre\c3%20demo.mp4" TargetMode="External"/><Relationship Id="rId2" Type="http://schemas.openxmlformats.org/officeDocument/2006/relationships/video" Target="file:///E:\yyf\10&#30740;&#19968;&#31179;&#23395;\&#35745;&#31639;&#26426;&#22270;&#24418;&#23398;&#22522;&#30784;\pre\c2%20demo.mp4" TargetMode="External"/><Relationship Id="rId1" Type="http://schemas.openxmlformats.org/officeDocument/2006/relationships/video" Target="file:///E:\yyf\10&#30740;&#19968;&#31179;&#23395;\&#35745;&#31639;&#26426;&#22270;&#24418;&#23398;&#22522;&#30784;\pre\c1%20demo.mp4" TargetMode="Externa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video" Target="file:///E:\yyf\10&#30740;&#19968;&#31179;&#23395;\&#35745;&#31639;&#26426;&#22270;&#24418;&#23398;&#22522;&#30784;\pre\b2%20demo.mp4" TargetMode="External"/><Relationship Id="rId2" Type="http://schemas.openxmlformats.org/officeDocument/2006/relationships/video" Target="file:///E:\yyf\10&#30740;&#19968;&#31179;&#23395;\&#35745;&#31639;&#26426;&#22270;&#24418;&#23398;&#22522;&#30784;\pre\b1%20demo.mp4" TargetMode="External"/><Relationship Id="rId1" Type="http://schemas.openxmlformats.org/officeDocument/2006/relationships/video" Target="file:///E:\yyf\10&#30740;&#19968;&#31179;&#23395;\&#35745;&#31639;&#26426;&#22270;&#24418;&#23398;&#22522;&#30784;\pre\b5%20demo.mp4" TargetMode="Externa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E:\yyf\10&#30740;&#19968;&#31179;&#23395;\&#35745;&#31639;&#26426;&#22270;&#24418;&#23398;&#22522;&#30784;\pre\b1%20demo.mp4" TargetMode="Externa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E:\yyf\10&#30740;&#19968;&#31179;&#23395;\&#35745;&#31639;&#26426;&#22270;&#24418;&#23398;&#22522;&#30784;\pre\b2%20demo.mp4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video" Target="file:///E:\yyf\10&#30740;&#19968;&#31179;&#23395;\&#35745;&#31639;&#26426;&#22270;&#24418;&#23398;&#22522;&#30784;\pre\A6.mp4" TargetMode="Externa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3"/>
          <p:cNvSpPr>
            <a:spLocks noChangeArrowheads="1"/>
          </p:cNvSpPr>
          <p:nvPr/>
        </p:nvSpPr>
        <p:spPr bwMode="auto">
          <a:xfrm>
            <a:off x="695325" y="0"/>
            <a:ext cx="2447925" cy="4365625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4341" name="文本框 6"/>
          <p:cNvSpPr>
            <a:spLocks noChangeArrowheads="1"/>
          </p:cNvSpPr>
          <p:nvPr/>
        </p:nvSpPr>
        <p:spPr bwMode="auto">
          <a:xfrm>
            <a:off x="3647796" y="2348910"/>
            <a:ext cx="83280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4800" b="1" dirty="0" smtClean="0">
                <a:solidFill>
                  <a:srgbClr val="737373"/>
                </a:solidFill>
                <a:latin typeface="微软雅黑" pitchFamily="34" charset="-122"/>
                <a:ea typeface="造字工房悦黑体验版纤细体"/>
                <a:cs typeface="造字工房悦黑体验版纤细体"/>
                <a:sym typeface="造字工房悦黑体验版纤细体"/>
              </a:rPr>
              <a:t>计算机图形学基础作业展示</a:t>
            </a:r>
            <a:endParaRPr lang="zh-CN" altLang="en-US" sz="4800" b="1" dirty="0">
              <a:solidFill>
                <a:srgbClr val="737373"/>
              </a:solidFill>
              <a:latin typeface="微软雅黑" pitchFamily="34" charset="-122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14342" name="文本框 7"/>
          <p:cNvSpPr>
            <a:spLocks noChangeArrowheads="1"/>
          </p:cNvSpPr>
          <p:nvPr/>
        </p:nvSpPr>
        <p:spPr bwMode="auto">
          <a:xfrm>
            <a:off x="3719802" y="3501006"/>
            <a:ext cx="604850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2400" dirty="0" smtClean="0">
                <a:solidFill>
                  <a:srgbClr val="A5A5A5"/>
                </a:solidFill>
                <a:latin typeface="微软雅黑" pitchFamily="34" charset="-122"/>
                <a:ea typeface="造字工房悦黑体验版纤细体"/>
                <a:cs typeface="造字工房悦黑体验版纤细体"/>
                <a:sym typeface="造字工房悦黑体验版纤细体"/>
              </a:rPr>
              <a:t>杨宇菲  计算机系媒体所  </a:t>
            </a:r>
            <a:r>
              <a:rPr lang="en-US" altLang="zh-CN" sz="2400" dirty="0" smtClean="0">
                <a:solidFill>
                  <a:srgbClr val="A5A5A5"/>
                </a:solidFill>
                <a:latin typeface="微软雅黑" pitchFamily="34" charset="-122"/>
                <a:ea typeface="造字工房悦黑体验版纤细体"/>
                <a:cs typeface="造字工房悦黑体验版纤细体"/>
                <a:sym typeface="造字工房悦黑体验版纤细体"/>
              </a:rPr>
              <a:t>2020215224</a:t>
            </a:r>
            <a:endParaRPr lang="zh-CN" altLang="en-US" sz="2400" dirty="0">
              <a:solidFill>
                <a:srgbClr val="A5A5A5"/>
              </a:solidFill>
              <a:latin typeface="微软雅黑" pitchFamily="34" charset="-122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2639712" y="0"/>
            <a:ext cx="144012" cy="4365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2495700" y="0"/>
            <a:ext cx="72006" cy="4365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"/>
          <p:cNvSpPr>
            <a:spLocks noChangeArrowheads="1"/>
          </p:cNvSpPr>
          <p:nvPr/>
        </p:nvSpPr>
        <p:spPr bwMode="auto">
          <a:xfrm>
            <a:off x="911225" y="0"/>
            <a:ext cx="1008063" cy="1339850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87" name="文本框 2"/>
          <p:cNvSpPr>
            <a:spLocks noChangeArrowheads="1"/>
          </p:cNvSpPr>
          <p:nvPr/>
        </p:nvSpPr>
        <p:spPr bwMode="auto">
          <a:xfrm>
            <a:off x="941388" y="293688"/>
            <a:ext cx="10080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zh-CN" sz="600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sym typeface="Gungsuh" pitchFamily="18" charset="-127"/>
              </a:rPr>
              <a:t>3</a:t>
            </a:r>
            <a:endParaRPr lang="zh-CN" altLang="en-US" sz="6000" dirty="0">
              <a:solidFill>
                <a:schemeClr val="bg1"/>
              </a:solidFill>
              <a:latin typeface="Gungsuh" pitchFamily="18" charset="-127"/>
              <a:ea typeface="Gungsuh" pitchFamily="18" charset="-127"/>
              <a:sym typeface="Gungsuh" pitchFamily="18" charset="-127"/>
            </a:endParaRPr>
          </a:p>
        </p:txBody>
      </p:sp>
      <p:sp>
        <p:nvSpPr>
          <p:cNvPr id="16388" name="文本框 3"/>
          <p:cNvSpPr>
            <a:spLocks noChangeArrowheads="1"/>
          </p:cNvSpPr>
          <p:nvPr/>
        </p:nvSpPr>
        <p:spPr bwMode="auto">
          <a:xfrm>
            <a:off x="1919652" y="539750"/>
            <a:ext cx="63373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4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A5 Ray Tracing</a:t>
            </a:r>
            <a:endParaRPr lang="zh-CN" altLang="en-US" sz="4400" b="1" dirty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16389" name="矩形 4"/>
          <p:cNvSpPr>
            <a:spLocks noChangeArrowheads="1"/>
          </p:cNvSpPr>
          <p:nvPr/>
        </p:nvSpPr>
        <p:spPr bwMode="auto">
          <a:xfrm>
            <a:off x="0" y="6524625"/>
            <a:ext cx="12192000" cy="333375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95" name="文本框 25"/>
          <p:cNvSpPr>
            <a:spLocks noChangeArrowheads="1"/>
          </p:cNvSpPr>
          <p:nvPr/>
        </p:nvSpPr>
        <p:spPr bwMode="auto">
          <a:xfrm>
            <a:off x="911568" y="1412832"/>
            <a:ext cx="5544462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ts val="3000"/>
              </a:lnSpc>
              <a:buFont typeface="Arial" pitchFamily="34" charset="0"/>
              <a:buChar char="•"/>
            </a:pPr>
            <a:r>
              <a:rPr lang="zh-CN" altLang="en-US" sz="2400" b="1" dirty="0" smtClean="0"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光线与圆柱相交</a:t>
            </a:r>
            <a:endParaRPr lang="en-US" altLang="zh-CN" sz="2400" b="1" dirty="0" smtClean="0"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marL="457200" indent="-457200" eaLnBrk="1" hangingPunct="1">
              <a:lnSpc>
                <a:spcPts val="3000"/>
              </a:lnSpc>
              <a:buAutoNum type="arabicPeriod" startAt="2"/>
            </a:pPr>
            <a:r>
              <a:rPr lang="zh-CN" altLang="en-US" sz="2000" dirty="0" smtClean="0"/>
              <a:t>若△＜</a:t>
            </a:r>
            <a:r>
              <a:rPr lang="en-US" altLang="zh-CN" sz="2000" dirty="0" smtClean="0"/>
              <a:t>0</a:t>
            </a:r>
            <a:r>
              <a:rPr lang="zh-CN" altLang="en-US" sz="2000" dirty="0" smtClean="0"/>
              <a:t>，与无限长圆柱无交点，则与有限长圆柱一定无交点</a:t>
            </a:r>
            <a:endParaRPr lang="en-US" altLang="zh-CN" sz="2000" dirty="0" smtClean="0"/>
          </a:p>
          <a:p>
            <a:pPr marL="457200" indent="-457200" eaLnBrk="1" hangingPunct="1">
              <a:lnSpc>
                <a:spcPts val="3000"/>
              </a:lnSpc>
              <a:buAutoNum type="arabicPeriod" startAt="2"/>
            </a:pPr>
            <a:r>
              <a:rPr lang="zh-CN" altLang="en-US" sz="2000" dirty="0" smtClean="0">
                <a:sym typeface="造字工房悦黑体验版纤细体"/>
              </a:rPr>
              <a:t>否则，计算：</a:t>
            </a:r>
            <a:endParaRPr lang="en-US" altLang="zh-CN" sz="2000" dirty="0" smtClean="0">
              <a:sym typeface="造字工房悦黑体验版纤细体"/>
            </a:endParaRPr>
          </a:p>
          <a:p>
            <a:pPr marL="457200" indent="-457200" eaLnBrk="1" hangingPunct="1">
              <a:lnSpc>
                <a:spcPts val="3000"/>
              </a:lnSpc>
              <a:buAutoNum type="arabicPeriod" startAt="2"/>
            </a:pPr>
            <a:endParaRPr lang="en-US" altLang="zh-CN" sz="2000" dirty="0" smtClean="0">
              <a:sym typeface="造字工房悦黑体验版纤细体"/>
            </a:endParaRPr>
          </a:p>
          <a:p>
            <a:pPr marL="457200" indent="-457200" eaLnBrk="1" hangingPunct="1">
              <a:lnSpc>
                <a:spcPts val="3000"/>
              </a:lnSpc>
              <a:buAutoNum type="arabicPeriod" startAt="2"/>
            </a:pPr>
            <a:endParaRPr lang="en-US" altLang="zh-CN" sz="2000" dirty="0" smtClean="0">
              <a:sym typeface="造字工房悦黑体验版纤细体"/>
            </a:endParaRPr>
          </a:p>
          <a:p>
            <a:pPr marL="457200" indent="-457200" eaLnBrk="1" hangingPunct="1">
              <a:lnSpc>
                <a:spcPts val="3000"/>
              </a:lnSpc>
            </a:pPr>
            <a:r>
              <a:rPr lang="zh-CN" altLang="en-US" sz="2000" dirty="0" smtClean="0">
                <a:sym typeface="造字工房悦黑体验版纤细体"/>
              </a:rPr>
              <a:t>（</a:t>
            </a:r>
            <a:r>
              <a:rPr lang="en-US" altLang="zh-CN" sz="2000" dirty="0" smtClean="0">
                <a:sym typeface="造字工房悦黑体验版纤细体"/>
              </a:rPr>
              <a:t>1</a:t>
            </a:r>
            <a:r>
              <a:rPr lang="zh-CN" altLang="en-US" sz="2000" dirty="0" smtClean="0">
                <a:sym typeface="造字工房悦黑体验版纤细体"/>
              </a:rPr>
              <a:t>）</a:t>
            </a:r>
            <a:r>
              <a:rPr lang="zh-CN" altLang="zh-CN" sz="2000" dirty="0" smtClean="0"/>
              <a:t>若</a:t>
            </a:r>
            <a:r>
              <a:rPr lang="en-US" altLang="zh-CN" sz="2000" dirty="0" smtClean="0"/>
              <a:t>x2</a:t>
            </a:r>
            <a:r>
              <a:rPr lang="zh-CN" altLang="en-US" sz="2000" dirty="0" smtClean="0"/>
              <a:t>＜</a:t>
            </a:r>
            <a:r>
              <a:rPr lang="en-US" altLang="zh-CN" sz="2000" dirty="0" smtClean="0"/>
              <a:t>0</a:t>
            </a:r>
            <a:r>
              <a:rPr lang="zh-CN" altLang="zh-CN" sz="2000" dirty="0" smtClean="0"/>
              <a:t>，光线指向圆柱的反向，与圆柱无交点；</a:t>
            </a:r>
            <a:endParaRPr lang="en-US" altLang="zh-CN" sz="2000" dirty="0" smtClean="0"/>
          </a:p>
          <a:p>
            <a:pPr marL="457200" indent="-457200" eaLnBrk="1" hangingPunct="1">
              <a:lnSpc>
                <a:spcPts val="3000"/>
              </a:lnSpc>
            </a:pPr>
            <a:r>
              <a:rPr lang="zh-CN" altLang="en-US" sz="2000" dirty="0" smtClean="0"/>
              <a:t>（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）</a:t>
            </a:r>
            <a:r>
              <a:rPr lang="zh-CN" altLang="zh-CN" sz="2000" dirty="0" smtClean="0"/>
              <a:t>否则，若</a:t>
            </a:r>
            <a:r>
              <a:rPr lang="en-US" altLang="zh-CN" sz="2000" dirty="0" smtClean="0"/>
              <a:t>x1</a:t>
            </a:r>
            <a:r>
              <a:rPr lang="zh-CN" altLang="en-US" sz="2000" dirty="0" smtClean="0"/>
              <a:t>＞</a:t>
            </a:r>
            <a:r>
              <a:rPr lang="en-US" altLang="zh-CN" sz="2000" dirty="0" smtClean="0"/>
              <a:t>0</a:t>
            </a:r>
            <a:r>
              <a:rPr lang="zh-CN" altLang="zh-CN" sz="2000" dirty="0" smtClean="0"/>
              <a:t>，光线从外部与</a:t>
            </a:r>
            <a:r>
              <a:rPr lang="zh-CN" altLang="en-US" sz="2000" dirty="0" smtClean="0"/>
              <a:t>无限长</a:t>
            </a:r>
            <a:r>
              <a:rPr lang="zh-CN" altLang="zh-CN" sz="2000" dirty="0" smtClean="0"/>
              <a:t>圆柱相交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t = x1</a:t>
            </a:r>
            <a:r>
              <a:rPr lang="zh-CN" altLang="zh-CN" sz="2000" dirty="0" smtClean="0"/>
              <a:t>；</a:t>
            </a:r>
            <a:r>
              <a:rPr lang="zh-CN" altLang="en-US" sz="2000" dirty="0" smtClean="0"/>
              <a:t>否则</a:t>
            </a:r>
            <a:r>
              <a:rPr lang="zh-CN" altLang="zh-CN" sz="2000" dirty="0" smtClean="0"/>
              <a:t>，光线从</a:t>
            </a:r>
            <a:r>
              <a:rPr lang="zh-CN" altLang="en-US" sz="2000" dirty="0" smtClean="0"/>
              <a:t>内</a:t>
            </a:r>
            <a:r>
              <a:rPr lang="zh-CN" altLang="zh-CN" sz="2000" dirty="0" smtClean="0"/>
              <a:t>部与</a:t>
            </a:r>
            <a:r>
              <a:rPr lang="zh-CN" altLang="en-US" sz="2000" dirty="0" smtClean="0"/>
              <a:t>无限长</a:t>
            </a:r>
            <a:r>
              <a:rPr lang="zh-CN" altLang="zh-CN" sz="2000" dirty="0" smtClean="0"/>
              <a:t>圆柱相交，</a:t>
            </a:r>
            <a:r>
              <a:rPr lang="en-US" altLang="zh-CN" sz="2000" dirty="0" smtClean="0"/>
              <a:t>t = x2</a:t>
            </a:r>
            <a:endParaRPr lang="en-US" altLang="zh-CN" sz="2000" dirty="0" smtClean="0"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None/>
            </a:pPr>
            <a:endParaRPr lang="zh-CN" altLang="en-US" sz="2400" dirty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8826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19" name="图片 18" descr="picture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5811" y="0"/>
            <a:ext cx="5406189" cy="3209925"/>
          </a:xfrm>
          <a:prstGeom prst="rect">
            <a:avLst/>
          </a:prstGeom>
        </p:spPr>
      </p:pic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2228" y="3573012"/>
            <a:ext cx="1728144" cy="2587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 bwMode="auto">
          <a:xfrm>
            <a:off x="9624294" y="5661186"/>
            <a:ext cx="69447" cy="75471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9626853" y="4005048"/>
            <a:ext cx="69447" cy="75471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7" name="直接连接符 16"/>
          <p:cNvCxnSpPr>
            <a:stCxn id="15" idx="4"/>
            <a:endCxn id="14" idx="0"/>
          </p:cNvCxnSpPr>
          <p:nvPr/>
        </p:nvCxnSpPr>
        <p:spPr bwMode="auto">
          <a:xfrm flipH="1">
            <a:off x="9659018" y="4080519"/>
            <a:ext cx="2559" cy="15806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箭头连接符 21"/>
          <p:cNvCxnSpPr/>
          <p:nvPr/>
        </p:nvCxnSpPr>
        <p:spPr bwMode="auto">
          <a:xfrm flipV="1">
            <a:off x="9659018" y="5301156"/>
            <a:ext cx="2559" cy="3600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接箭头连接符 32"/>
          <p:cNvCxnSpPr>
            <a:stCxn id="14" idx="7"/>
            <a:endCxn id="34" idx="3"/>
          </p:cNvCxnSpPr>
          <p:nvPr/>
        </p:nvCxnSpPr>
        <p:spPr bwMode="auto">
          <a:xfrm flipV="1">
            <a:off x="9683571" y="4789527"/>
            <a:ext cx="526941" cy="8827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椭圆 33"/>
          <p:cNvSpPr/>
          <p:nvPr/>
        </p:nvSpPr>
        <p:spPr bwMode="auto">
          <a:xfrm>
            <a:off x="10200342" y="4725108"/>
            <a:ext cx="69447" cy="75471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696300" y="5589180"/>
            <a:ext cx="57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</a:t>
            </a:r>
            <a:r>
              <a:rPr lang="en-US" altLang="zh-CN" baseline="-25000" dirty="0" smtClean="0"/>
              <a:t>1</a:t>
            </a:r>
            <a:endParaRPr lang="zh-CN" altLang="en-US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9696300" y="3861036"/>
            <a:ext cx="57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</a:t>
            </a:r>
            <a:r>
              <a:rPr lang="en-US" altLang="zh-CN" baseline="-25000" dirty="0" smtClean="0"/>
              <a:t>2</a:t>
            </a:r>
            <a:endParaRPr lang="zh-CN" altLang="en-US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9264264" y="5157144"/>
            <a:ext cx="2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u</a:t>
            </a:r>
            <a:endParaRPr lang="zh-CN" altLang="en-US" baseline="-25000" dirty="0">
              <a:solidFill>
                <a:srgbClr val="0070C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912318" y="4437084"/>
            <a:ext cx="2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P</a:t>
            </a:r>
            <a:endParaRPr lang="zh-CN" altLang="en-US" baseline="-25000" dirty="0">
              <a:solidFill>
                <a:srgbClr val="C00000"/>
              </a:solidFill>
            </a:endParaRP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60" name="Rectangle 16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62" name="Rectangle 1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63" name="Rectangle 19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65" name="Rectangle 2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66" name="Rectangle 22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70" name="Rectangle 2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03634" y="3068970"/>
            <a:ext cx="4054665" cy="603644"/>
          </a:xfrm>
          <a:prstGeom prst="rect">
            <a:avLst/>
          </a:prstGeom>
          <a:noFill/>
        </p:spPr>
      </p:pic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0" y="7937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"/>
          <p:cNvSpPr>
            <a:spLocks noChangeArrowheads="1"/>
          </p:cNvSpPr>
          <p:nvPr/>
        </p:nvSpPr>
        <p:spPr bwMode="auto">
          <a:xfrm>
            <a:off x="911225" y="0"/>
            <a:ext cx="1008063" cy="1339850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87" name="文本框 2"/>
          <p:cNvSpPr>
            <a:spLocks noChangeArrowheads="1"/>
          </p:cNvSpPr>
          <p:nvPr/>
        </p:nvSpPr>
        <p:spPr bwMode="auto">
          <a:xfrm>
            <a:off x="941388" y="293688"/>
            <a:ext cx="10080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zh-CN" sz="600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sym typeface="Gungsuh" pitchFamily="18" charset="-127"/>
              </a:rPr>
              <a:t>3</a:t>
            </a:r>
            <a:endParaRPr lang="zh-CN" altLang="en-US" sz="6000" dirty="0">
              <a:solidFill>
                <a:schemeClr val="bg1"/>
              </a:solidFill>
              <a:latin typeface="Gungsuh" pitchFamily="18" charset="-127"/>
              <a:ea typeface="Gungsuh" pitchFamily="18" charset="-127"/>
              <a:sym typeface="Gungsuh" pitchFamily="18" charset="-127"/>
            </a:endParaRPr>
          </a:p>
        </p:txBody>
      </p:sp>
      <p:sp>
        <p:nvSpPr>
          <p:cNvPr id="16388" name="文本框 3"/>
          <p:cNvSpPr>
            <a:spLocks noChangeArrowheads="1"/>
          </p:cNvSpPr>
          <p:nvPr/>
        </p:nvSpPr>
        <p:spPr bwMode="auto">
          <a:xfrm>
            <a:off x="1919652" y="539750"/>
            <a:ext cx="63373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4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A5 Ray Tracing</a:t>
            </a:r>
            <a:endParaRPr lang="zh-CN" altLang="en-US" sz="4400" b="1" dirty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16389" name="矩形 4"/>
          <p:cNvSpPr>
            <a:spLocks noChangeArrowheads="1"/>
          </p:cNvSpPr>
          <p:nvPr/>
        </p:nvSpPr>
        <p:spPr bwMode="auto">
          <a:xfrm>
            <a:off x="0" y="6524625"/>
            <a:ext cx="12192000" cy="333375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95" name="文本框 25"/>
          <p:cNvSpPr>
            <a:spLocks noChangeArrowheads="1"/>
          </p:cNvSpPr>
          <p:nvPr/>
        </p:nvSpPr>
        <p:spPr bwMode="auto">
          <a:xfrm>
            <a:off x="911568" y="1412832"/>
            <a:ext cx="5688474" cy="5786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ts val="3000"/>
              </a:lnSpc>
              <a:buFont typeface="Arial" pitchFamily="34" charset="0"/>
              <a:buChar char="•"/>
            </a:pPr>
            <a:r>
              <a:rPr lang="zh-CN" altLang="en-US" sz="2400" b="1" dirty="0" smtClean="0"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光线与圆柱相交</a:t>
            </a:r>
            <a:endParaRPr lang="en-US" altLang="zh-CN" sz="2400" b="1" dirty="0" smtClean="0"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marL="457200" indent="-457200">
              <a:lnSpc>
                <a:spcPts val="3000"/>
              </a:lnSpc>
              <a:buAutoNum type="arabicPeriod" startAt="4"/>
            </a:pPr>
            <a:r>
              <a:rPr lang="zh-CN" altLang="zh-CN" sz="2000" dirty="0" smtClean="0"/>
              <a:t>考虑有顶面和底面的圆柱，</a:t>
            </a:r>
            <a:r>
              <a:rPr lang="zh-CN" altLang="en-US" sz="2000" dirty="0" smtClean="0"/>
              <a:t>计算</a:t>
            </a:r>
            <a:r>
              <a:rPr lang="zh-CN" altLang="zh-CN" sz="2000" dirty="0" smtClean="0"/>
              <a:t>交点</a:t>
            </a:r>
            <a:r>
              <a:rPr lang="en-US" altLang="zh-CN" sz="2000" dirty="0" smtClean="0"/>
              <a:t>C</a:t>
            </a:r>
            <a:r>
              <a:rPr lang="zh-CN" altLang="zh-CN" sz="2000" dirty="0" smtClean="0"/>
              <a:t>与底面的距离</a:t>
            </a:r>
            <a:r>
              <a:rPr lang="en-US" altLang="zh-CN" sz="2000" dirty="0" smtClean="0"/>
              <a:t>h</a:t>
            </a:r>
          </a:p>
          <a:p>
            <a:pPr marL="457200" indent="-457200">
              <a:lnSpc>
                <a:spcPts val="3000"/>
              </a:lnSpc>
            </a:pPr>
            <a:r>
              <a:rPr lang="zh-CN" altLang="en-US" sz="2000" dirty="0" smtClean="0"/>
              <a:t>（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）若</a:t>
            </a:r>
            <a:r>
              <a:rPr lang="en-US" altLang="zh-CN" sz="2000" dirty="0" smtClean="0"/>
              <a:t>h</a:t>
            </a:r>
            <a:r>
              <a:rPr lang="zh-CN" altLang="en-US" sz="2000" dirty="0" smtClean="0"/>
              <a:t>满足                               ，光线与有限长圆柱即为</a:t>
            </a:r>
            <a:r>
              <a:rPr lang="en-US" altLang="zh-CN" sz="2000" dirty="0" smtClean="0"/>
              <a:t>C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 marL="457200" indent="-457200">
              <a:lnSpc>
                <a:spcPts val="3000"/>
              </a:lnSpc>
            </a:pPr>
            <a:r>
              <a:rPr lang="zh-CN" altLang="en-US" sz="2000" dirty="0" smtClean="0"/>
              <a:t>（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）若          ，判断</a:t>
            </a:r>
            <a:r>
              <a:rPr lang="en-US" altLang="zh-CN" sz="2000" dirty="0" smtClean="0"/>
              <a:t>C</a:t>
            </a:r>
            <a:r>
              <a:rPr lang="zh-CN" altLang="en-US" sz="2000" dirty="0" smtClean="0"/>
              <a:t>是否与底面相交：</a:t>
            </a:r>
            <a:r>
              <a:rPr lang="zh-CN" altLang="zh-CN" sz="2000" dirty="0" smtClean="0"/>
              <a:t>基于光线与平面的相交求出交点</a:t>
            </a:r>
            <a:r>
              <a:rPr lang="en-US" altLang="zh-CN" sz="2000" dirty="0" smtClean="0"/>
              <a:t>C’</a:t>
            </a:r>
            <a:r>
              <a:rPr lang="zh-CN" altLang="zh-CN" sz="2000" dirty="0" smtClean="0"/>
              <a:t>。若距</a:t>
            </a:r>
            <a:r>
              <a:rPr lang="en-US" altLang="zh-CN" sz="2000" dirty="0" smtClean="0"/>
              <a:t>O</a:t>
            </a:r>
            <a:r>
              <a:rPr lang="en-US" altLang="zh-CN" sz="2000" baseline="-25000" dirty="0" smtClean="0"/>
              <a:t>1</a:t>
            </a:r>
            <a:r>
              <a:rPr lang="zh-CN" altLang="zh-CN" sz="2000" dirty="0" smtClean="0"/>
              <a:t>距离大于</a:t>
            </a:r>
            <a:r>
              <a:rPr lang="en-US" altLang="zh-CN" sz="2000" dirty="0" smtClean="0"/>
              <a:t>R</a:t>
            </a:r>
            <a:r>
              <a:rPr lang="zh-CN" altLang="zh-CN" sz="2000" dirty="0" smtClean="0"/>
              <a:t>，则无交点</a:t>
            </a:r>
            <a:r>
              <a:rPr lang="zh-CN" altLang="en-US" sz="2000" dirty="0" smtClean="0"/>
              <a:t>，</a:t>
            </a:r>
            <a:r>
              <a:rPr lang="zh-CN" altLang="zh-CN" sz="2000" dirty="0" smtClean="0"/>
              <a:t>返回默认值的</a:t>
            </a:r>
            <a:r>
              <a:rPr lang="en-US" altLang="zh-CN" sz="2000" dirty="0" smtClean="0"/>
              <a:t>ret</a:t>
            </a:r>
            <a:r>
              <a:rPr lang="zh-CN" altLang="en-US" sz="2000" dirty="0" smtClean="0"/>
              <a:t>；</a:t>
            </a:r>
            <a:r>
              <a:rPr lang="zh-CN" altLang="zh-CN" sz="2000" dirty="0" smtClean="0"/>
              <a:t>若距离小于</a:t>
            </a:r>
            <a:r>
              <a:rPr lang="en-US" altLang="zh-CN" sz="2000" dirty="0" smtClean="0"/>
              <a:t>R </a:t>
            </a:r>
            <a:r>
              <a:rPr lang="zh-CN" altLang="zh-CN" sz="2000" dirty="0" smtClean="0"/>
              <a:t>，交点即为</a:t>
            </a:r>
            <a:r>
              <a:rPr lang="en-US" altLang="zh-CN" sz="2000" dirty="0" smtClean="0"/>
              <a:t>C’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 marL="457200" indent="-457200">
              <a:lnSpc>
                <a:spcPts val="3000"/>
              </a:lnSpc>
            </a:pPr>
            <a:r>
              <a:rPr lang="zh-CN" altLang="en-US" sz="2000" dirty="0" smtClean="0"/>
              <a:t>（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）若                       ，判断</a:t>
            </a:r>
            <a:r>
              <a:rPr lang="en-US" altLang="zh-CN" sz="2000" dirty="0" smtClean="0"/>
              <a:t>C</a:t>
            </a:r>
            <a:r>
              <a:rPr lang="zh-CN" altLang="en-US" sz="2000" dirty="0" smtClean="0"/>
              <a:t>是否与顶面相交：</a:t>
            </a:r>
            <a:r>
              <a:rPr lang="zh-CN" altLang="zh-CN" sz="2000" dirty="0" smtClean="0"/>
              <a:t>基于光线与平面的相交求出交点</a:t>
            </a:r>
            <a:r>
              <a:rPr lang="en-US" altLang="zh-CN" sz="2000" dirty="0" smtClean="0"/>
              <a:t>C’</a:t>
            </a:r>
            <a:r>
              <a:rPr lang="zh-CN" altLang="zh-CN" sz="2000" dirty="0" smtClean="0"/>
              <a:t>。若距</a:t>
            </a:r>
            <a:r>
              <a:rPr lang="en-US" altLang="zh-CN" sz="2000" dirty="0" smtClean="0"/>
              <a:t>O</a:t>
            </a:r>
            <a:r>
              <a:rPr lang="en-US" altLang="zh-CN" sz="2000" baseline="-25000" dirty="0" smtClean="0"/>
              <a:t>2</a:t>
            </a:r>
            <a:r>
              <a:rPr lang="zh-CN" altLang="zh-CN" sz="2000" dirty="0" smtClean="0"/>
              <a:t>距离大于</a:t>
            </a:r>
            <a:r>
              <a:rPr lang="en-US" altLang="zh-CN" sz="2000" dirty="0" smtClean="0"/>
              <a:t>R</a:t>
            </a:r>
            <a:r>
              <a:rPr lang="zh-CN" altLang="zh-CN" sz="2000" dirty="0" smtClean="0"/>
              <a:t>，则无交点</a:t>
            </a:r>
            <a:r>
              <a:rPr lang="zh-CN" altLang="en-US" sz="2000" dirty="0" smtClean="0"/>
              <a:t>，</a:t>
            </a:r>
            <a:r>
              <a:rPr lang="zh-CN" altLang="zh-CN" sz="2000" dirty="0" smtClean="0"/>
              <a:t>返回默认值的</a:t>
            </a:r>
            <a:r>
              <a:rPr lang="en-US" altLang="zh-CN" sz="2000" dirty="0" smtClean="0"/>
              <a:t>ret</a:t>
            </a:r>
            <a:r>
              <a:rPr lang="zh-CN" altLang="en-US" sz="2000" dirty="0" smtClean="0"/>
              <a:t>；</a:t>
            </a:r>
            <a:r>
              <a:rPr lang="zh-CN" altLang="zh-CN" sz="2000" dirty="0" smtClean="0"/>
              <a:t>若距离小于</a:t>
            </a:r>
            <a:r>
              <a:rPr lang="en-US" altLang="zh-CN" sz="2000" dirty="0" smtClean="0"/>
              <a:t>R </a:t>
            </a:r>
            <a:r>
              <a:rPr lang="zh-CN" altLang="zh-CN" sz="2000" dirty="0" smtClean="0"/>
              <a:t>，交点即为</a:t>
            </a:r>
            <a:r>
              <a:rPr lang="en-US" altLang="zh-CN" sz="2000" dirty="0" smtClean="0"/>
              <a:t>C’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  <a:p>
            <a:pPr marL="457200" indent="-457200">
              <a:lnSpc>
                <a:spcPts val="3000"/>
              </a:lnSpc>
            </a:pPr>
            <a:endParaRPr lang="en-US" altLang="zh-CN" sz="2000" dirty="0" smtClean="0"/>
          </a:p>
          <a:p>
            <a:pPr marL="457200" indent="-457200"/>
            <a:endParaRPr lang="en-US" altLang="zh-CN" sz="2000" dirty="0" smtClean="0"/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8826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19" name="图片 18" descr="picture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5811" y="0"/>
            <a:ext cx="5406189" cy="3209925"/>
          </a:xfrm>
          <a:prstGeom prst="rect">
            <a:avLst/>
          </a:prstGeom>
        </p:spPr>
      </p:pic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2228" y="3573012"/>
            <a:ext cx="1728144" cy="2587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 bwMode="auto">
          <a:xfrm>
            <a:off x="9624294" y="5661186"/>
            <a:ext cx="69447" cy="75471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9626853" y="4005048"/>
            <a:ext cx="69447" cy="75471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7" name="直接连接符 16"/>
          <p:cNvCxnSpPr>
            <a:stCxn id="15" idx="4"/>
            <a:endCxn id="14" idx="0"/>
          </p:cNvCxnSpPr>
          <p:nvPr/>
        </p:nvCxnSpPr>
        <p:spPr bwMode="auto">
          <a:xfrm flipH="1">
            <a:off x="9659018" y="4080519"/>
            <a:ext cx="2559" cy="15806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箭头连接符 21"/>
          <p:cNvCxnSpPr/>
          <p:nvPr/>
        </p:nvCxnSpPr>
        <p:spPr bwMode="auto">
          <a:xfrm flipV="1">
            <a:off x="9659018" y="5301156"/>
            <a:ext cx="2559" cy="3600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接箭头连接符 32"/>
          <p:cNvCxnSpPr>
            <a:stCxn id="14" idx="7"/>
            <a:endCxn id="34" idx="3"/>
          </p:cNvCxnSpPr>
          <p:nvPr/>
        </p:nvCxnSpPr>
        <p:spPr bwMode="auto">
          <a:xfrm flipV="1">
            <a:off x="9683571" y="4789527"/>
            <a:ext cx="526941" cy="8827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椭圆 33"/>
          <p:cNvSpPr/>
          <p:nvPr/>
        </p:nvSpPr>
        <p:spPr bwMode="auto">
          <a:xfrm>
            <a:off x="10200342" y="4725108"/>
            <a:ext cx="69447" cy="75471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696300" y="5589180"/>
            <a:ext cx="57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</a:t>
            </a:r>
            <a:r>
              <a:rPr lang="en-US" altLang="zh-CN" baseline="-25000" dirty="0" smtClean="0"/>
              <a:t>1</a:t>
            </a:r>
            <a:endParaRPr lang="zh-CN" altLang="en-US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9696300" y="3861036"/>
            <a:ext cx="57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</a:t>
            </a:r>
            <a:r>
              <a:rPr lang="en-US" altLang="zh-CN" baseline="-25000" dirty="0" smtClean="0"/>
              <a:t>2</a:t>
            </a:r>
            <a:endParaRPr lang="zh-CN" altLang="en-US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9264264" y="5157144"/>
            <a:ext cx="2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u</a:t>
            </a:r>
            <a:endParaRPr lang="zh-CN" altLang="en-US" baseline="-25000" dirty="0">
              <a:solidFill>
                <a:srgbClr val="0070C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912318" y="4437084"/>
            <a:ext cx="2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P</a:t>
            </a:r>
            <a:endParaRPr lang="zh-CN" altLang="en-US" baseline="-25000" dirty="0">
              <a:solidFill>
                <a:srgbClr val="C00000"/>
              </a:solidFill>
            </a:endParaRP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60" name="Rectangle 16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62" name="Rectangle 1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63" name="Rectangle 19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65" name="Rectangle 2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66" name="Rectangle 22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70" name="Rectangle 2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0" y="7937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39712" y="2636934"/>
            <a:ext cx="2016168" cy="300025"/>
          </a:xfrm>
          <a:prstGeom prst="rect">
            <a:avLst/>
          </a:prstGeom>
          <a:noFill/>
        </p:spPr>
      </p:pic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59431" y="3418850"/>
            <a:ext cx="608275" cy="298174"/>
          </a:xfrm>
          <a:prstGeom prst="rect">
            <a:avLst/>
          </a:prstGeom>
          <a:noFill/>
        </p:spPr>
      </p:pic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39608" y="4941126"/>
            <a:ext cx="1564176" cy="30313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"/>
          <p:cNvSpPr>
            <a:spLocks noChangeArrowheads="1"/>
          </p:cNvSpPr>
          <p:nvPr/>
        </p:nvSpPr>
        <p:spPr bwMode="auto">
          <a:xfrm>
            <a:off x="911225" y="0"/>
            <a:ext cx="1008063" cy="1339850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87" name="文本框 2"/>
          <p:cNvSpPr>
            <a:spLocks noChangeArrowheads="1"/>
          </p:cNvSpPr>
          <p:nvPr/>
        </p:nvSpPr>
        <p:spPr bwMode="auto">
          <a:xfrm>
            <a:off x="941388" y="293688"/>
            <a:ext cx="10080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zh-CN" sz="600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sym typeface="Gungsuh" pitchFamily="18" charset="-127"/>
              </a:rPr>
              <a:t>3</a:t>
            </a:r>
            <a:endParaRPr lang="zh-CN" altLang="en-US" sz="6000" dirty="0">
              <a:solidFill>
                <a:schemeClr val="bg1"/>
              </a:solidFill>
              <a:latin typeface="Gungsuh" pitchFamily="18" charset="-127"/>
              <a:ea typeface="Gungsuh" pitchFamily="18" charset="-127"/>
              <a:sym typeface="Gungsuh" pitchFamily="18" charset="-127"/>
            </a:endParaRPr>
          </a:p>
        </p:txBody>
      </p:sp>
      <p:sp>
        <p:nvSpPr>
          <p:cNvPr id="16388" name="文本框 3"/>
          <p:cNvSpPr>
            <a:spLocks noChangeArrowheads="1"/>
          </p:cNvSpPr>
          <p:nvPr/>
        </p:nvSpPr>
        <p:spPr bwMode="auto">
          <a:xfrm>
            <a:off x="1919652" y="539750"/>
            <a:ext cx="63373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4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A5 Ray Tracing</a:t>
            </a:r>
            <a:endParaRPr lang="zh-CN" altLang="en-US" sz="4400" b="1" dirty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16389" name="矩形 4"/>
          <p:cNvSpPr>
            <a:spLocks noChangeArrowheads="1"/>
          </p:cNvSpPr>
          <p:nvPr/>
        </p:nvSpPr>
        <p:spPr bwMode="auto">
          <a:xfrm>
            <a:off x="0" y="6524625"/>
            <a:ext cx="12192000" cy="333375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95" name="文本框 25"/>
          <p:cNvSpPr>
            <a:spLocks noChangeArrowheads="1"/>
          </p:cNvSpPr>
          <p:nvPr/>
        </p:nvSpPr>
        <p:spPr bwMode="auto">
          <a:xfrm>
            <a:off x="911568" y="1412832"/>
            <a:ext cx="5616468" cy="463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ts val="3000"/>
              </a:lnSpc>
              <a:buFont typeface="Arial" pitchFamily="34" charset="0"/>
              <a:buChar char="•"/>
            </a:pPr>
            <a:r>
              <a:rPr lang="zh-CN" altLang="en-US" sz="2400" b="1" dirty="0" smtClean="0"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交点</a:t>
            </a:r>
            <a:r>
              <a:rPr lang="en-US" altLang="zh-CN" sz="2400" b="1" dirty="0" smtClean="0"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C</a:t>
            </a:r>
            <a:r>
              <a:rPr lang="zh-CN" altLang="en-US" sz="2400" b="1" dirty="0" smtClean="0"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在圆柱上的纹理坐标</a:t>
            </a:r>
            <a:endParaRPr lang="en-US" altLang="zh-CN" sz="2400" b="1" dirty="0" smtClean="0"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marL="457200" indent="-457200" eaLnBrk="1" hangingPunct="1">
              <a:lnSpc>
                <a:spcPts val="3000"/>
              </a:lnSpc>
              <a:buFont typeface="Arial" pitchFamily="34" charset="0"/>
              <a:buChar char="•"/>
            </a:pPr>
            <a:r>
              <a:rPr lang="zh-CN" altLang="zh-CN" sz="2000" dirty="0" smtClean="0"/>
              <a:t>用</a:t>
            </a:r>
            <a:r>
              <a:rPr lang="en-US" altLang="zh-CN" sz="2000" dirty="0" smtClean="0"/>
              <a:t>                                                   </a:t>
            </a:r>
            <a:r>
              <a:rPr lang="zh-CN" altLang="zh-CN" sz="2000" dirty="0" smtClean="0"/>
              <a:t>获取一个垂直于圆柱轴向的单位向量</a:t>
            </a:r>
            <a:r>
              <a:rPr lang="en-US" altLang="zh-CN" sz="2000" dirty="0" smtClean="0"/>
              <a:t>v’</a:t>
            </a:r>
            <a:r>
              <a:rPr lang="zh-CN" altLang="zh-CN" sz="2000" dirty="0" smtClean="0"/>
              <a:t>，以此垂直向量为圆柱面展开图的左下角，将圆柱面展开。</a:t>
            </a:r>
            <a:endParaRPr lang="en-US" altLang="zh-CN" sz="2000" dirty="0" smtClean="0"/>
          </a:p>
          <a:p>
            <a:pPr marL="457200" indent="-457200" eaLnBrk="1" hangingPunct="1">
              <a:lnSpc>
                <a:spcPts val="3000"/>
              </a:lnSpc>
              <a:buFont typeface="Arial" pitchFamily="34" charset="0"/>
              <a:buChar char="•"/>
            </a:pPr>
            <a:r>
              <a:rPr lang="en-US" altLang="zh-CN" sz="2000" dirty="0" smtClean="0"/>
              <a:t> </a:t>
            </a:r>
          </a:p>
          <a:p>
            <a:pPr marL="457200" indent="-457200" eaLnBrk="1" hangingPunct="1">
              <a:lnSpc>
                <a:spcPts val="3000"/>
              </a:lnSpc>
              <a:buFont typeface="Arial" pitchFamily="34" charset="0"/>
              <a:buChar char="•"/>
            </a:pPr>
            <a:r>
              <a:rPr lang="en-US" altLang="zh-CN" sz="2000" dirty="0" smtClean="0"/>
              <a:t> </a:t>
            </a:r>
          </a:p>
          <a:p>
            <a:pPr marL="457200" indent="-457200" eaLnBrk="1" hangingPunct="1">
              <a:lnSpc>
                <a:spcPts val="3000"/>
              </a:lnSpc>
            </a:pPr>
            <a:r>
              <a:rPr lang="zh-CN" altLang="en-US" sz="2000" dirty="0" smtClean="0">
                <a:solidFill>
                  <a:srgbClr val="619D8A"/>
                </a:solidFill>
              </a:rPr>
              <a:t>注：</a:t>
            </a:r>
            <a:r>
              <a:rPr lang="zh-CN" altLang="zh-CN" sz="2000" dirty="0" smtClean="0">
                <a:solidFill>
                  <a:srgbClr val="619D8A"/>
                </a:solidFill>
              </a:rPr>
              <a:t>由于</a:t>
            </a:r>
            <a:r>
              <a:rPr lang="en-US" altLang="zh-CN" sz="2000" dirty="0" err="1" smtClean="0">
                <a:solidFill>
                  <a:srgbClr val="619D8A"/>
                </a:solidFill>
              </a:rPr>
              <a:t>acos</a:t>
            </a:r>
            <a:r>
              <a:rPr lang="en-US" altLang="zh-CN" sz="2000" dirty="0" smtClean="0">
                <a:solidFill>
                  <a:srgbClr val="619D8A"/>
                </a:solidFill>
              </a:rPr>
              <a:t>()</a:t>
            </a:r>
            <a:r>
              <a:rPr lang="zh-CN" altLang="zh-CN" sz="2000" dirty="0" smtClean="0">
                <a:solidFill>
                  <a:srgbClr val="619D8A"/>
                </a:solidFill>
              </a:rPr>
              <a:t>函数只能求出</a:t>
            </a:r>
            <a:r>
              <a:rPr lang="en-US" altLang="zh-CN" sz="2000" dirty="0" smtClean="0">
                <a:solidFill>
                  <a:srgbClr val="619D8A"/>
                </a:solidFill>
              </a:rPr>
              <a:t>[0,</a:t>
            </a:r>
            <a:r>
              <a:rPr lang="zh-CN" altLang="zh-CN" sz="2000" dirty="0" smtClean="0">
                <a:solidFill>
                  <a:srgbClr val="619D8A"/>
                </a:solidFill>
              </a:rPr>
              <a:t>π</a:t>
            </a:r>
            <a:r>
              <a:rPr lang="en-US" altLang="zh-CN" sz="2000" dirty="0" smtClean="0">
                <a:solidFill>
                  <a:srgbClr val="619D8A"/>
                </a:solidFill>
              </a:rPr>
              <a:t>]</a:t>
            </a:r>
            <a:r>
              <a:rPr lang="zh-CN" altLang="zh-CN" sz="2000" dirty="0" smtClean="0">
                <a:solidFill>
                  <a:srgbClr val="619D8A"/>
                </a:solidFill>
              </a:rPr>
              <a:t>之间的角度，则需要通过</a:t>
            </a:r>
            <a:r>
              <a:rPr lang="en-US" altLang="zh-CN" sz="2000" dirty="0" smtClean="0">
                <a:solidFill>
                  <a:srgbClr val="619D8A"/>
                </a:solidFill>
              </a:rPr>
              <a:t>                          </a:t>
            </a:r>
            <a:r>
              <a:rPr lang="zh-CN" altLang="zh-CN" sz="2000" dirty="0" smtClean="0">
                <a:solidFill>
                  <a:srgbClr val="619D8A"/>
                </a:solidFill>
              </a:rPr>
              <a:t>的正负</a:t>
            </a:r>
            <a:r>
              <a:rPr lang="zh-CN" altLang="en-US" sz="2000" dirty="0" smtClean="0">
                <a:solidFill>
                  <a:srgbClr val="619D8A"/>
                </a:solidFill>
              </a:rPr>
              <a:t>来判断</a:t>
            </a:r>
            <a:r>
              <a:rPr lang="en-US" altLang="zh-CN" sz="2000" dirty="0" smtClean="0">
                <a:solidFill>
                  <a:srgbClr val="619D8A"/>
                </a:solidFill>
              </a:rPr>
              <a:t>φ</a:t>
            </a:r>
            <a:r>
              <a:rPr lang="zh-CN" altLang="zh-CN" sz="2000" dirty="0" smtClean="0">
                <a:solidFill>
                  <a:srgbClr val="619D8A"/>
                </a:solidFill>
              </a:rPr>
              <a:t>的范围</a:t>
            </a:r>
            <a:endParaRPr lang="en-US" altLang="zh-CN" sz="2000" dirty="0" smtClean="0">
              <a:solidFill>
                <a:srgbClr val="619D8A"/>
              </a:solidFill>
            </a:endParaRPr>
          </a:p>
          <a:p>
            <a:pPr marL="457200" indent="-457200" eaLnBrk="1" hangingPunct="1">
              <a:lnSpc>
                <a:spcPts val="3000"/>
              </a:lnSpc>
              <a:buFont typeface="Arial" pitchFamily="34" charset="0"/>
              <a:buChar char="•"/>
            </a:pPr>
            <a:endParaRPr lang="en-US" altLang="zh-CN" sz="2000" dirty="0" smtClean="0">
              <a:sym typeface="造字工房悦黑体验版纤细体"/>
            </a:endParaRPr>
          </a:p>
          <a:p>
            <a:pPr marL="457200" indent="-457200">
              <a:lnSpc>
                <a:spcPts val="3000"/>
              </a:lnSpc>
            </a:pPr>
            <a:endParaRPr lang="en-US" altLang="zh-CN" sz="2000" dirty="0" smtClean="0"/>
          </a:p>
          <a:p>
            <a:pPr marL="457200" indent="-457200"/>
            <a:endParaRPr lang="en-US" altLang="zh-CN" sz="2000" dirty="0" smtClean="0"/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8826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32228" y="3573012"/>
            <a:ext cx="1728144" cy="2587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 bwMode="auto">
          <a:xfrm>
            <a:off x="9624294" y="5661186"/>
            <a:ext cx="69447" cy="75471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9626853" y="4005048"/>
            <a:ext cx="69447" cy="75471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7" name="直接连接符 16"/>
          <p:cNvCxnSpPr>
            <a:stCxn id="15" idx="4"/>
            <a:endCxn id="14" idx="0"/>
          </p:cNvCxnSpPr>
          <p:nvPr/>
        </p:nvCxnSpPr>
        <p:spPr bwMode="auto">
          <a:xfrm flipH="1">
            <a:off x="9659018" y="4080519"/>
            <a:ext cx="2559" cy="15806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箭头连接符 21"/>
          <p:cNvCxnSpPr/>
          <p:nvPr/>
        </p:nvCxnSpPr>
        <p:spPr bwMode="auto">
          <a:xfrm flipV="1">
            <a:off x="9659018" y="5301156"/>
            <a:ext cx="2559" cy="3600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接箭头连接符 32"/>
          <p:cNvCxnSpPr>
            <a:stCxn id="14" idx="7"/>
            <a:endCxn id="34" idx="3"/>
          </p:cNvCxnSpPr>
          <p:nvPr/>
        </p:nvCxnSpPr>
        <p:spPr bwMode="auto">
          <a:xfrm flipV="1">
            <a:off x="9683571" y="4789527"/>
            <a:ext cx="526941" cy="8827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椭圆 33"/>
          <p:cNvSpPr/>
          <p:nvPr/>
        </p:nvSpPr>
        <p:spPr bwMode="auto">
          <a:xfrm>
            <a:off x="10200342" y="4725108"/>
            <a:ext cx="69447" cy="75471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696300" y="5507872"/>
            <a:ext cx="57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</a:t>
            </a:r>
            <a:r>
              <a:rPr lang="en-US" altLang="zh-CN" baseline="-25000" dirty="0" smtClean="0"/>
              <a:t>1</a:t>
            </a:r>
            <a:endParaRPr lang="zh-CN" altLang="en-US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9696300" y="3861036"/>
            <a:ext cx="57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</a:t>
            </a:r>
            <a:r>
              <a:rPr lang="en-US" altLang="zh-CN" baseline="-25000" dirty="0" smtClean="0"/>
              <a:t>2</a:t>
            </a:r>
            <a:endParaRPr lang="zh-CN" altLang="en-US" baseline="-25000" dirty="0"/>
          </a:p>
        </p:txBody>
      </p:sp>
      <p:sp>
        <p:nvSpPr>
          <p:cNvPr id="39" name="TextBox 38"/>
          <p:cNvSpPr txBox="1"/>
          <p:nvPr/>
        </p:nvSpPr>
        <p:spPr>
          <a:xfrm>
            <a:off x="9912318" y="4437084"/>
            <a:ext cx="2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C</a:t>
            </a:r>
            <a:endParaRPr lang="zh-CN" altLang="en-US" baseline="-25000" dirty="0">
              <a:solidFill>
                <a:srgbClr val="C00000"/>
              </a:solidFill>
            </a:endParaRP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60" name="Rectangle 16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62" name="Rectangle 1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63" name="Rectangle 19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65" name="Rectangle 2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66" name="Rectangle 22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70" name="Rectangle 2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0" y="7937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45" name="直接箭头连接符 44"/>
          <p:cNvCxnSpPr>
            <a:stCxn id="14" idx="0"/>
          </p:cNvCxnSpPr>
          <p:nvPr/>
        </p:nvCxnSpPr>
        <p:spPr bwMode="auto">
          <a:xfrm flipH="1">
            <a:off x="9552288" y="5661186"/>
            <a:ext cx="106730" cy="3600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接箭头连接符 48"/>
          <p:cNvCxnSpPr>
            <a:stCxn id="14" idx="1"/>
          </p:cNvCxnSpPr>
          <p:nvPr/>
        </p:nvCxnSpPr>
        <p:spPr bwMode="auto">
          <a:xfrm>
            <a:off x="9634464" y="5672238"/>
            <a:ext cx="565878" cy="27697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接连接符 50"/>
          <p:cNvCxnSpPr>
            <a:stCxn id="34" idx="3"/>
          </p:cNvCxnSpPr>
          <p:nvPr/>
        </p:nvCxnSpPr>
        <p:spPr bwMode="auto">
          <a:xfrm flipH="1">
            <a:off x="10200342" y="4789527"/>
            <a:ext cx="10170" cy="115968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75640" y="1916874"/>
            <a:ext cx="3444767" cy="288024"/>
          </a:xfrm>
          <a:prstGeom prst="rect">
            <a:avLst/>
          </a:prstGeom>
          <a:noFill/>
        </p:spPr>
      </p:pic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87616" y="2996964"/>
            <a:ext cx="2100410" cy="350068"/>
          </a:xfrm>
          <a:prstGeom prst="rect">
            <a:avLst/>
          </a:prstGeom>
          <a:noFill/>
        </p:spPr>
      </p:pic>
      <p:sp>
        <p:nvSpPr>
          <p:cNvPr id="56" name="TextBox 55"/>
          <p:cNvSpPr txBox="1"/>
          <p:nvPr/>
        </p:nvSpPr>
        <p:spPr>
          <a:xfrm>
            <a:off x="10200342" y="5075836"/>
            <a:ext cx="2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h</a:t>
            </a:r>
            <a:endParaRPr lang="zh-CN" altLang="en-US" baseline="-25000" dirty="0">
              <a:solidFill>
                <a:srgbClr val="C0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9264264" y="5733192"/>
            <a:ext cx="432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v’</a:t>
            </a:r>
            <a:endParaRPr lang="zh-CN" altLang="en-US" baseline="-25000" dirty="0"/>
          </a:p>
        </p:txBody>
      </p:sp>
      <p:sp>
        <p:nvSpPr>
          <p:cNvPr id="58" name="TextBox 57"/>
          <p:cNvSpPr txBox="1"/>
          <p:nvPr/>
        </p:nvSpPr>
        <p:spPr>
          <a:xfrm>
            <a:off x="9336270" y="5147842"/>
            <a:ext cx="36003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u'</a:t>
            </a:r>
            <a:endParaRPr lang="zh-CN" altLang="en-US" baseline="-25000" dirty="0">
              <a:solidFill>
                <a:srgbClr val="0070C0"/>
              </a:solidFill>
            </a:endParaRPr>
          </a:p>
        </p:txBody>
      </p:sp>
      <p:sp>
        <p:nvSpPr>
          <p:cNvPr id="59" name="弧形 58"/>
          <p:cNvSpPr/>
          <p:nvPr/>
        </p:nvSpPr>
        <p:spPr bwMode="auto">
          <a:xfrm rot="6786411">
            <a:off x="9445812" y="5482704"/>
            <a:ext cx="432036" cy="432036"/>
          </a:xfrm>
          <a:prstGeom prst="arc">
            <a:avLst>
              <a:gd name="adj1" fmla="val 16302465"/>
              <a:gd name="adj2" fmla="val 21261893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9624294" y="5733192"/>
            <a:ext cx="504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aseline="-25000" dirty="0" smtClean="0">
                <a:solidFill>
                  <a:srgbClr val="C00000"/>
                </a:solidFill>
              </a:rPr>
              <a:t>φ</a:t>
            </a:r>
            <a:endParaRPr lang="zh-CN" altLang="en-US" sz="2400" baseline="-25000" dirty="0">
              <a:solidFill>
                <a:srgbClr val="C00000"/>
              </a:solidFill>
            </a:endParaRP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87616" y="3356994"/>
            <a:ext cx="1252904" cy="360030"/>
          </a:xfrm>
          <a:prstGeom prst="rect">
            <a:avLst/>
          </a:prstGeom>
          <a:noFill/>
        </p:spPr>
      </p:pic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4825" name="Picture 9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619D8A">
                <a:tint val="45000"/>
                <a:satMod val="400000"/>
              </a:srgbClr>
            </a:duotone>
          </a:blip>
          <a:srcRect/>
          <a:stretch>
            <a:fillRect/>
          </a:stretch>
        </p:blipFill>
        <p:spPr bwMode="auto">
          <a:xfrm>
            <a:off x="2783723" y="4149060"/>
            <a:ext cx="1707571" cy="288024"/>
          </a:xfrm>
          <a:prstGeom prst="rect">
            <a:avLst/>
          </a:prstGeom>
          <a:noFill/>
        </p:spPr>
      </p:pic>
      <p:pic>
        <p:nvPicPr>
          <p:cNvPr id="61" name="图片 60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904234" y="548760"/>
            <a:ext cx="1459847" cy="252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"/>
          <p:cNvSpPr>
            <a:spLocks noChangeArrowheads="1"/>
          </p:cNvSpPr>
          <p:nvPr/>
        </p:nvSpPr>
        <p:spPr bwMode="auto">
          <a:xfrm>
            <a:off x="911225" y="0"/>
            <a:ext cx="1008063" cy="1339850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87" name="文本框 2"/>
          <p:cNvSpPr>
            <a:spLocks noChangeArrowheads="1"/>
          </p:cNvSpPr>
          <p:nvPr/>
        </p:nvSpPr>
        <p:spPr bwMode="auto">
          <a:xfrm>
            <a:off x="941388" y="293688"/>
            <a:ext cx="10080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zh-CN" sz="600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sym typeface="Gungsuh" pitchFamily="18" charset="-127"/>
              </a:rPr>
              <a:t>4</a:t>
            </a:r>
            <a:endParaRPr lang="zh-CN" altLang="en-US" sz="6000" dirty="0">
              <a:solidFill>
                <a:schemeClr val="bg1"/>
              </a:solidFill>
              <a:latin typeface="Gungsuh" pitchFamily="18" charset="-127"/>
              <a:ea typeface="Gungsuh" pitchFamily="18" charset="-127"/>
              <a:sym typeface="Gungsuh" pitchFamily="18" charset="-127"/>
            </a:endParaRPr>
          </a:p>
        </p:txBody>
      </p:sp>
      <p:sp>
        <p:nvSpPr>
          <p:cNvPr id="16388" name="文本框 3"/>
          <p:cNvSpPr>
            <a:spLocks noChangeArrowheads="1"/>
          </p:cNvSpPr>
          <p:nvPr/>
        </p:nvSpPr>
        <p:spPr bwMode="auto">
          <a:xfrm>
            <a:off x="2135670" y="548760"/>
            <a:ext cx="63373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4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收获与心得</a:t>
            </a:r>
            <a:endParaRPr lang="zh-CN" altLang="en-US" sz="4400" b="1" dirty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16389" name="矩形 4"/>
          <p:cNvSpPr>
            <a:spLocks noChangeArrowheads="1"/>
          </p:cNvSpPr>
          <p:nvPr/>
        </p:nvSpPr>
        <p:spPr bwMode="auto">
          <a:xfrm>
            <a:off x="0" y="6524625"/>
            <a:ext cx="12192000" cy="333375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8826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60" name="Rectangle 16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62" name="Rectangle 1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63" name="Rectangle 19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65" name="Rectangle 2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1766" name="Rectangle 22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70" name="Rectangle 2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0" y="7937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824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4826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1" name="文本框 25"/>
          <p:cNvSpPr>
            <a:spLocks noChangeArrowheads="1"/>
          </p:cNvSpPr>
          <p:nvPr/>
        </p:nvSpPr>
        <p:spPr bwMode="auto">
          <a:xfrm>
            <a:off x="911568" y="1579700"/>
            <a:ext cx="10008834" cy="278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ts val="3000"/>
              </a:lnSpc>
              <a:buFont typeface="Arial" pitchFamily="34" charset="0"/>
              <a:buChar char="•"/>
            </a:pPr>
            <a:r>
              <a:rPr lang="zh-CN" altLang="en-US" sz="2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 熟练掌握了</a:t>
            </a:r>
            <a:r>
              <a:rPr lang="en-US" altLang="zh-CN" sz="2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OpenGL</a:t>
            </a:r>
            <a:r>
              <a:rPr lang="zh-CN" altLang="en-US" sz="2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图形绘制的基本框架和常用技术</a:t>
            </a:r>
            <a:endParaRPr lang="en-US" altLang="zh-CN" sz="2400" b="1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Char char="•"/>
            </a:pPr>
            <a:endParaRPr lang="en-US" altLang="zh-CN" sz="2400" b="1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Char char="•"/>
            </a:pPr>
            <a:r>
              <a:rPr lang="en-US" altLang="zh-CN" sz="2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 </a:t>
            </a:r>
            <a:r>
              <a:rPr lang="zh-CN" altLang="en-US" sz="2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通过大作业的练习，对更加具体和底层的知识，比如顶点着色器和片段着色器进行的操作、坐标系统的变换等有了更深刻的理解</a:t>
            </a:r>
            <a:endParaRPr lang="en-US" altLang="zh-CN" sz="2400" b="1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Char char="•"/>
            </a:pPr>
            <a:endParaRPr lang="en-US" altLang="zh-CN" sz="2400" b="1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Char char="•"/>
            </a:pPr>
            <a:r>
              <a:rPr lang="en-US" altLang="zh-CN" sz="2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 </a:t>
            </a:r>
            <a:r>
              <a:rPr lang="zh-CN" altLang="en-US" sz="2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能够在编程时看到可视化的结果，并加入自己的设计，有趣且便捷</a:t>
            </a:r>
            <a:endParaRPr lang="en-US" altLang="zh-CN" sz="2400" b="1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None/>
            </a:pPr>
            <a:endParaRPr lang="zh-CN" altLang="en-US" sz="2400" dirty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矩形 3"/>
          <p:cNvSpPr>
            <a:spLocks noChangeArrowheads="1"/>
          </p:cNvSpPr>
          <p:nvPr/>
        </p:nvSpPr>
        <p:spPr bwMode="auto">
          <a:xfrm>
            <a:off x="695325" y="0"/>
            <a:ext cx="2447925" cy="4365625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4341" name="文本框 6"/>
          <p:cNvSpPr>
            <a:spLocks noChangeArrowheads="1"/>
          </p:cNvSpPr>
          <p:nvPr/>
        </p:nvSpPr>
        <p:spPr bwMode="auto">
          <a:xfrm>
            <a:off x="3503784" y="3717024"/>
            <a:ext cx="83280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4800" b="1" dirty="0" smtClean="0">
                <a:solidFill>
                  <a:srgbClr val="737373"/>
                </a:solidFill>
                <a:latin typeface="微软雅黑" pitchFamily="34" charset="-122"/>
                <a:ea typeface="造字工房悦黑体验版纤细体"/>
                <a:cs typeface="造字工房悦黑体验版纤细体"/>
                <a:sym typeface="造字工房悦黑体验版纤细体"/>
              </a:rPr>
              <a:t>THANKS FOR LISTENING</a:t>
            </a:r>
            <a:endParaRPr lang="zh-CN" altLang="en-US" sz="4800" b="1" dirty="0">
              <a:solidFill>
                <a:srgbClr val="737373"/>
              </a:solidFill>
              <a:latin typeface="微软雅黑" pitchFamily="34" charset="-122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7" name="矩形 3"/>
          <p:cNvSpPr>
            <a:spLocks noChangeArrowheads="1"/>
          </p:cNvSpPr>
          <p:nvPr/>
        </p:nvSpPr>
        <p:spPr bwMode="auto">
          <a:xfrm>
            <a:off x="2639712" y="0"/>
            <a:ext cx="144012" cy="4365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3"/>
          <p:cNvSpPr>
            <a:spLocks noChangeArrowheads="1"/>
          </p:cNvSpPr>
          <p:nvPr/>
        </p:nvSpPr>
        <p:spPr bwMode="auto">
          <a:xfrm>
            <a:off x="2495700" y="0"/>
            <a:ext cx="72006" cy="43656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1 demo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6" cstate="print"/>
          <a:srcRect l="16525" t="5085" r="21186" b="5085"/>
          <a:stretch>
            <a:fillRect/>
          </a:stretch>
        </p:blipFill>
        <p:spPr>
          <a:xfrm>
            <a:off x="-24510" y="1844868"/>
            <a:ext cx="3528294" cy="3816318"/>
          </a:xfrm>
          <a:prstGeom prst="rect">
            <a:avLst/>
          </a:prstGeom>
        </p:spPr>
      </p:pic>
      <p:pic>
        <p:nvPicPr>
          <p:cNvPr id="7" name="c2 demo.mp4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 cstate="print"/>
          <a:srcRect r="11292"/>
          <a:stretch>
            <a:fillRect/>
          </a:stretch>
        </p:blipFill>
        <p:spPr>
          <a:xfrm>
            <a:off x="3791808" y="1556844"/>
            <a:ext cx="4896408" cy="4320360"/>
          </a:xfrm>
          <a:prstGeom prst="rect">
            <a:avLst/>
          </a:prstGeom>
        </p:spPr>
      </p:pic>
      <p:pic>
        <p:nvPicPr>
          <p:cNvPr id="8" name="c3 demo.mp4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6" cstate="print"/>
          <a:srcRect r="49057"/>
          <a:stretch>
            <a:fillRect/>
          </a:stretch>
        </p:blipFill>
        <p:spPr>
          <a:xfrm>
            <a:off x="8047657" y="1484838"/>
            <a:ext cx="4600889" cy="4464372"/>
          </a:xfrm>
          <a:prstGeom prst="rect">
            <a:avLst/>
          </a:prstGeom>
        </p:spPr>
      </p:pic>
      <p:sp>
        <p:nvSpPr>
          <p:cNvPr id="15362" name="矩形 1"/>
          <p:cNvSpPr>
            <a:spLocks noChangeArrowheads="1"/>
          </p:cNvSpPr>
          <p:nvPr/>
        </p:nvSpPr>
        <p:spPr bwMode="auto">
          <a:xfrm>
            <a:off x="911225" y="0"/>
            <a:ext cx="1008063" cy="1339850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363" name="文本框 2"/>
          <p:cNvSpPr>
            <a:spLocks noChangeArrowheads="1"/>
          </p:cNvSpPr>
          <p:nvPr/>
        </p:nvSpPr>
        <p:spPr bwMode="auto">
          <a:xfrm>
            <a:off x="941388" y="293688"/>
            <a:ext cx="10080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zh-CN" sz="600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sym typeface="Gungsuh" pitchFamily="18" charset="-127"/>
              </a:rPr>
              <a:t>1</a:t>
            </a:r>
            <a:endParaRPr lang="zh-CN" altLang="en-US" sz="6000">
              <a:solidFill>
                <a:schemeClr val="bg1"/>
              </a:solidFill>
              <a:latin typeface="Gungsuh" pitchFamily="18" charset="-127"/>
              <a:ea typeface="Gungsuh" pitchFamily="18" charset="-127"/>
              <a:sym typeface="Gungsuh" pitchFamily="18" charset="-127"/>
            </a:endParaRPr>
          </a:p>
        </p:txBody>
      </p:sp>
      <p:sp>
        <p:nvSpPr>
          <p:cNvPr id="15364" name="文本框 3"/>
          <p:cNvSpPr>
            <a:spLocks noChangeArrowheads="1"/>
          </p:cNvSpPr>
          <p:nvPr/>
        </p:nvSpPr>
        <p:spPr bwMode="auto">
          <a:xfrm>
            <a:off x="2351088" y="539750"/>
            <a:ext cx="63373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造字工房悦黑体验版纤细体"/>
                <a:cs typeface="造字工房悦黑体验版纤细体"/>
                <a:sym typeface="造字工房悦黑体验版纤细体"/>
              </a:rPr>
              <a:t>C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造字工房悦黑体验版纤细体"/>
                <a:cs typeface="造字工房悦黑体验版纤细体"/>
                <a:sym typeface="造字工房悦黑体验版纤细体"/>
              </a:rPr>
              <a:t>类作业</a:t>
            </a:r>
            <a:endParaRPr lang="zh-CN" altLang="en-US" sz="4400" dirty="0">
              <a:solidFill>
                <a:schemeClr val="bg1"/>
              </a:solidFill>
              <a:latin typeface="微软雅黑" pitchFamily="34" charset="-122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15365" name="矩形 4"/>
          <p:cNvSpPr>
            <a:spLocks noChangeArrowheads="1"/>
          </p:cNvSpPr>
          <p:nvPr/>
        </p:nvSpPr>
        <p:spPr bwMode="auto">
          <a:xfrm>
            <a:off x="0" y="6524625"/>
            <a:ext cx="12192000" cy="333375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2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5 demo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7096168" y="-321249"/>
            <a:ext cx="4904324" cy="3678243"/>
          </a:xfrm>
          <a:prstGeom prst="rect">
            <a:avLst/>
          </a:prstGeom>
        </p:spPr>
      </p:pic>
      <p:sp>
        <p:nvSpPr>
          <p:cNvPr id="15362" name="矩形 1"/>
          <p:cNvSpPr>
            <a:spLocks noChangeArrowheads="1"/>
          </p:cNvSpPr>
          <p:nvPr/>
        </p:nvSpPr>
        <p:spPr bwMode="auto">
          <a:xfrm>
            <a:off x="911225" y="0"/>
            <a:ext cx="1008063" cy="1339850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363" name="文本框 2"/>
          <p:cNvSpPr>
            <a:spLocks noChangeArrowheads="1"/>
          </p:cNvSpPr>
          <p:nvPr/>
        </p:nvSpPr>
        <p:spPr bwMode="auto">
          <a:xfrm>
            <a:off x="941388" y="293688"/>
            <a:ext cx="10080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zh-CN" sz="600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sym typeface="Gungsuh" pitchFamily="18" charset="-127"/>
              </a:rPr>
              <a:t>2</a:t>
            </a:r>
            <a:endParaRPr lang="zh-CN" altLang="en-US" sz="6000" dirty="0">
              <a:solidFill>
                <a:schemeClr val="bg1"/>
              </a:solidFill>
              <a:latin typeface="Gungsuh" pitchFamily="18" charset="-127"/>
              <a:ea typeface="Gungsuh" pitchFamily="18" charset="-127"/>
              <a:sym typeface="Gungsuh" pitchFamily="18" charset="-127"/>
            </a:endParaRPr>
          </a:p>
        </p:txBody>
      </p:sp>
      <p:sp>
        <p:nvSpPr>
          <p:cNvPr id="15364" name="文本框 3"/>
          <p:cNvSpPr>
            <a:spLocks noChangeArrowheads="1"/>
          </p:cNvSpPr>
          <p:nvPr/>
        </p:nvSpPr>
        <p:spPr bwMode="auto">
          <a:xfrm>
            <a:off x="2351088" y="539750"/>
            <a:ext cx="63373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造字工房悦黑体验版纤细体"/>
                <a:cs typeface="造字工房悦黑体验版纤细体"/>
                <a:sym typeface="造字工房悦黑体验版纤细体"/>
              </a:rPr>
              <a:t>B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造字工房悦黑体验版纤细体"/>
                <a:cs typeface="造字工房悦黑体验版纤细体"/>
                <a:sym typeface="造字工房悦黑体验版纤细体"/>
              </a:rPr>
              <a:t>类作业</a:t>
            </a:r>
            <a:endParaRPr lang="zh-CN" altLang="en-US" sz="4400" dirty="0">
              <a:solidFill>
                <a:schemeClr val="bg1"/>
              </a:solidFill>
              <a:latin typeface="微软雅黑" pitchFamily="34" charset="-122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15365" name="矩形 4"/>
          <p:cNvSpPr>
            <a:spLocks noChangeArrowheads="1"/>
          </p:cNvSpPr>
          <p:nvPr/>
        </p:nvSpPr>
        <p:spPr bwMode="auto">
          <a:xfrm>
            <a:off x="0" y="6524625"/>
            <a:ext cx="12192000" cy="333375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8" name="b1 demo.mp4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5" cstate="print"/>
          <a:stretch>
            <a:fillRect/>
          </a:stretch>
        </p:blipFill>
        <p:spPr>
          <a:xfrm>
            <a:off x="-600558" y="2636934"/>
            <a:ext cx="4896408" cy="3672306"/>
          </a:xfrm>
          <a:prstGeom prst="rect">
            <a:avLst/>
          </a:prstGeom>
        </p:spPr>
      </p:pic>
      <p:pic>
        <p:nvPicPr>
          <p:cNvPr id="15" name="b2 demo.mp4">
            <a:hlinkClick r:id="" action="ppaction://media"/>
          </p:cNvPr>
          <p:cNvPicPr>
            <a:picLocks noRot="1" noChangeAspect="1"/>
          </p:cNvPicPr>
          <p:nvPr>
            <a:videoFile r:link="rId3"/>
          </p:nvPr>
        </p:nvPicPr>
        <p:blipFill>
          <a:blip r:embed="rId5" cstate="print"/>
          <a:stretch>
            <a:fillRect/>
          </a:stretch>
        </p:blipFill>
        <p:spPr>
          <a:xfrm>
            <a:off x="3575790" y="2924958"/>
            <a:ext cx="4536378" cy="3402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>
                <p:cTn id="19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>
                <p:cTn id="25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"/>
          <p:cNvSpPr>
            <a:spLocks noChangeArrowheads="1"/>
          </p:cNvSpPr>
          <p:nvPr/>
        </p:nvSpPr>
        <p:spPr bwMode="auto">
          <a:xfrm>
            <a:off x="911225" y="0"/>
            <a:ext cx="1008063" cy="1339850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87" name="文本框 2"/>
          <p:cNvSpPr>
            <a:spLocks noChangeArrowheads="1"/>
          </p:cNvSpPr>
          <p:nvPr/>
        </p:nvSpPr>
        <p:spPr bwMode="auto">
          <a:xfrm>
            <a:off x="941388" y="293688"/>
            <a:ext cx="10080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zh-CN" sz="600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sym typeface="Gungsuh" pitchFamily="18" charset="-127"/>
              </a:rPr>
              <a:t>2</a:t>
            </a:r>
            <a:endParaRPr lang="zh-CN" altLang="en-US" sz="6000" dirty="0">
              <a:solidFill>
                <a:schemeClr val="bg1"/>
              </a:solidFill>
              <a:latin typeface="Gungsuh" pitchFamily="18" charset="-127"/>
              <a:ea typeface="Gungsuh" pitchFamily="18" charset="-127"/>
              <a:sym typeface="Gungsuh" pitchFamily="18" charset="-127"/>
            </a:endParaRPr>
          </a:p>
        </p:txBody>
      </p:sp>
      <p:sp>
        <p:nvSpPr>
          <p:cNvPr id="16388" name="文本框 3"/>
          <p:cNvSpPr>
            <a:spLocks noChangeArrowheads="1"/>
          </p:cNvSpPr>
          <p:nvPr/>
        </p:nvSpPr>
        <p:spPr bwMode="auto">
          <a:xfrm>
            <a:off x="2351088" y="539750"/>
            <a:ext cx="63373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4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B1 </a:t>
            </a:r>
            <a:r>
              <a:rPr lang="zh-CN" altLang="en-US" sz="4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星星旋转</a:t>
            </a:r>
            <a:endParaRPr lang="zh-CN" altLang="en-US" sz="4400" b="1" dirty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16389" name="矩形 4"/>
          <p:cNvSpPr>
            <a:spLocks noChangeArrowheads="1"/>
          </p:cNvSpPr>
          <p:nvPr/>
        </p:nvSpPr>
        <p:spPr bwMode="auto">
          <a:xfrm>
            <a:off x="0" y="6524625"/>
            <a:ext cx="12192000" cy="333375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95" name="文本框 25"/>
          <p:cNvSpPr>
            <a:spLocks noChangeArrowheads="1"/>
          </p:cNvSpPr>
          <p:nvPr/>
        </p:nvSpPr>
        <p:spPr bwMode="auto">
          <a:xfrm>
            <a:off x="6023994" y="1340826"/>
            <a:ext cx="504042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ts val="3000"/>
              </a:lnSpc>
              <a:buFont typeface="Arial" pitchFamily="34" charset="0"/>
              <a:buChar char="•"/>
            </a:pPr>
            <a:r>
              <a:rPr lang="zh-CN" altLang="en-US" sz="2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星星贴图的渐隐效果</a:t>
            </a:r>
            <a:endParaRPr lang="en-US" altLang="zh-CN" sz="2400" b="1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</a:pP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在片段着色器中计算纹理坐标距纹理中心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(0.5, 0.5)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的距离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r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，将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alpha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设为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r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的函数</a:t>
            </a:r>
            <a:endParaRPr lang="en-US" altLang="zh-CN" sz="2000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None/>
            </a:pPr>
            <a:endParaRPr lang="zh-CN" altLang="en-US" sz="2400" dirty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168006" y="2924958"/>
            <a:ext cx="3168264" cy="1890760"/>
            <a:chOff x="5879982" y="1619548"/>
            <a:chExt cx="3168264" cy="1890760"/>
          </a:xfrm>
        </p:grpSpPr>
        <p:cxnSp>
          <p:nvCxnSpPr>
            <p:cNvPr id="16" name="直接箭头连接符 15"/>
            <p:cNvCxnSpPr/>
            <p:nvPr/>
          </p:nvCxnSpPr>
          <p:spPr bwMode="auto">
            <a:xfrm>
              <a:off x="6240012" y="3140976"/>
              <a:ext cx="237619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箭头连接符 19"/>
            <p:cNvCxnSpPr/>
            <p:nvPr/>
          </p:nvCxnSpPr>
          <p:spPr bwMode="auto">
            <a:xfrm flipV="1">
              <a:off x="6600042" y="1772862"/>
              <a:ext cx="0" cy="16561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连接符 21"/>
            <p:cNvCxnSpPr/>
            <p:nvPr/>
          </p:nvCxnSpPr>
          <p:spPr bwMode="auto">
            <a:xfrm>
              <a:off x="6600042" y="2132892"/>
              <a:ext cx="504042" cy="1008084"/>
            </a:xfrm>
            <a:prstGeom prst="line">
              <a:avLst/>
            </a:prstGeom>
            <a:ln w="28575">
              <a:solidFill>
                <a:srgbClr val="00B050"/>
              </a:solidFill>
              <a:headEnd type="none" w="med" len="med"/>
              <a:tailEnd type="none" w="med" len="med"/>
            </a:ln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888066" y="3140976"/>
              <a:ext cx="648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7F7F7F"/>
                  </a:solidFill>
                  <a:latin typeface="造字工房悦黑体验版纤细体"/>
                  <a:ea typeface="造字工房悦黑体验版纤细体"/>
                  <a:cs typeface="造字工房悦黑体验版纤细体"/>
                  <a:sym typeface="造字工房悦黑体验版纤细体"/>
                </a:rPr>
                <a:t>0.3</a:t>
              </a:r>
              <a:endParaRPr lang="zh-CN" altLang="en-US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68006" y="1988880"/>
              <a:ext cx="648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7F7F7F"/>
                  </a:solidFill>
                  <a:latin typeface="造字工房悦黑体验版纤细体"/>
                  <a:ea typeface="造字工房悦黑体验版纤细体"/>
                  <a:cs typeface="造字工房悦黑体验版纤细体"/>
                  <a:sym typeface="造字工房悦黑体验版纤细体"/>
                </a:rPr>
                <a:t>1.0</a:t>
              </a:r>
              <a:endParaRPr lang="zh-CN" altLang="en-US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400192" y="3131674"/>
              <a:ext cx="648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7F7F7F"/>
                  </a:solidFill>
                  <a:latin typeface="造字工房悦黑体验版纤细体"/>
                  <a:ea typeface="造字工房悦黑体验版纤细体"/>
                  <a:cs typeface="造字工房悦黑体验版纤细体"/>
                  <a:sym typeface="造字工房悦黑体验版纤细体"/>
                </a:rPr>
                <a:t>r</a:t>
              </a:r>
              <a:endParaRPr lang="zh-CN" altLang="en-US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79982" y="1619548"/>
              <a:ext cx="864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7F7F7F"/>
                  </a:solidFill>
                  <a:latin typeface="造字工房悦黑体验版纤细体"/>
                  <a:ea typeface="造字工房悦黑体验版纤细体"/>
                  <a:cs typeface="造字工房悦黑体验版纤细体"/>
                  <a:sym typeface="造字工房悦黑体验版纤细体"/>
                </a:rPr>
                <a:t>alpha</a:t>
              </a:r>
              <a:endParaRPr lang="zh-CN" altLang="en-US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240012" y="3140976"/>
              <a:ext cx="6480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7F7F7F"/>
                  </a:solidFill>
                  <a:latin typeface="造字工房悦黑体验版纤细体"/>
                  <a:ea typeface="造字工房悦黑体验版纤细体"/>
                  <a:cs typeface="造字工房悦黑体验版纤细体"/>
                  <a:sym typeface="造字工房悦黑体验版纤细体"/>
                </a:rPr>
                <a:t>0</a:t>
              </a:r>
              <a:endParaRPr lang="zh-CN" altLang="en-US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 bwMode="auto">
            <a:xfrm>
              <a:off x="7104084" y="3140976"/>
              <a:ext cx="129610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56180" y="2996964"/>
            <a:ext cx="3272202" cy="725952"/>
          </a:xfrm>
          <a:prstGeom prst="rect">
            <a:avLst/>
          </a:prstGeom>
          <a:noFill/>
        </p:spPr>
      </p:pic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8826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37" name="图片 3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9562" y="5085138"/>
            <a:ext cx="10677030" cy="72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b1 demo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1199592" y="1628850"/>
            <a:ext cx="3968073" cy="2976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"/>
          <p:cNvSpPr>
            <a:spLocks noChangeArrowheads="1"/>
          </p:cNvSpPr>
          <p:nvPr/>
        </p:nvSpPr>
        <p:spPr bwMode="auto">
          <a:xfrm>
            <a:off x="911225" y="0"/>
            <a:ext cx="1008063" cy="1339850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87" name="文本框 2"/>
          <p:cNvSpPr>
            <a:spLocks noChangeArrowheads="1"/>
          </p:cNvSpPr>
          <p:nvPr/>
        </p:nvSpPr>
        <p:spPr bwMode="auto">
          <a:xfrm>
            <a:off x="941388" y="293688"/>
            <a:ext cx="10080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zh-CN" sz="600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sym typeface="Gungsuh" pitchFamily="18" charset="-127"/>
              </a:rPr>
              <a:t>2</a:t>
            </a:r>
            <a:endParaRPr lang="zh-CN" altLang="en-US" sz="6000" dirty="0">
              <a:solidFill>
                <a:schemeClr val="bg1"/>
              </a:solidFill>
              <a:latin typeface="Gungsuh" pitchFamily="18" charset="-127"/>
              <a:ea typeface="Gungsuh" pitchFamily="18" charset="-127"/>
              <a:sym typeface="Gungsuh" pitchFamily="18" charset="-127"/>
            </a:endParaRPr>
          </a:p>
        </p:txBody>
      </p:sp>
      <p:sp>
        <p:nvSpPr>
          <p:cNvPr id="16388" name="文本框 3"/>
          <p:cNvSpPr>
            <a:spLocks noChangeArrowheads="1"/>
          </p:cNvSpPr>
          <p:nvPr/>
        </p:nvSpPr>
        <p:spPr bwMode="auto">
          <a:xfrm>
            <a:off x="2351088" y="539750"/>
            <a:ext cx="63373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4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B2 </a:t>
            </a:r>
            <a:r>
              <a:rPr lang="zh-CN" altLang="en-US" sz="4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行星公转</a:t>
            </a:r>
            <a:endParaRPr lang="zh-CN" altLang="en-US" sz="4400" b="1" dirty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16389" name="矩形 4"/>
          <p:cNvSpPr>
            <a:spLocks noChangeArrowheads="1"/>
          </p:cNvSpPr>
          <p:nvPr/>
        </p:nvSpPr>
        <p:spPr bwMode="auto">
          <a:xfrm>
            <a:off x="0" y="6524625"/>
            <a:ext cx="12192000" cy="333375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95" name="文本框 25"/>
          <p:cNvSpPr>
            <a:spLocks noChangeArrowheads="1"/>
          </p:cNvSpPr>
          <p:nvPr/>
        </p:nvSpPr>
        <p:spPr bwMode="auto">
          <a:xfrm>
            <a:off x="911568" y="1412832"/>
            <a:ext cx="568847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ts val="3000"/>
              </a:lnSpc>
              <a:buFont typeface="Arial" pitchFamily="34" charset="0"/>
              <a:buChar char="•"/>
            </a:pPr>
            <a:r>
              <a:rPr lang="zh-CN" altLang="en-US" sz="2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 </a:t>
            </a:r>
            <a:r>
              <a:rPr lang="en-US" altLang="zh-CN" sz="2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Feature1  </a:t>
            </a:r>
            <a:r>
              <a:rPr lang="zh-CN" altLang="en-US" sz="2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对行星真实运动轨道的模拟</a:t>
            </a:r>
            <a:endParaRPr lang="en-US" altLang="zh-CN" sz="2400" b="1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None/>
            </a:pPr>
            <a:endParaRPr lang="zh-CN" altLang="en-US" sz="2400" dirty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8826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911568" y="1916874"/>
          <a:ext cx="6586788" cy="288024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15627"/>
                <a:gridCol w="981087"/>
                <a:gridCol w="950018"/>
                <a:gridCol w="1076686"/>
                <a:gridCol w="950018"/>
                <a:gridCol w="1013352"/>
              </a:tblGrid>
              <a:tr h="3200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en-US" sz="1500" kern="100" dirty="0">
                        <a:latin typeface="等线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Mercury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Venus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latin typeface="等线"/>
                          <a:ea typeface="宋体"/>
                          <a:cs typeface="Times New Roman"/>
                        </a:rPr>
                        <a:t>Earth</a:t>
                      </a:r>
                      <a:endParaRPr lang="zh-CN" sz="15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Mars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Jupiter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</a:tr>
              <a:tr h="3200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 dirty="0" smtClean="0">
                          <a:latin typeface="Calibri"/>
                          <a:ea typeface="等线"/>
                          <a:cs typeface="Times New Roman"/>
                        </a:rPr>
                        <a:t>直径</a:t>
                      </a:r>
                      <a:r>
                        <a:rPr lang="en-US" altLang="zh-CN" sz="1500" kern="100" dirty="0" smtClean="0">
                          <a:latin typeface="+mn-lt"/>
                          <a:ea typeface="等线"/>
                          <a:cs typeface="Times New Roman"/>
                        </a:rPr>
                        <a:t>(</a:t>
                      </a:r>
                      <a:r>
                        <a:rPr lang="en-US" sz="1500" kern="100" dirty="0" smtClean="0">
                          <a:latin typeface="Calibri"/>
                          <a:ea typeface="等线"/>
                          <a:cs typeface="Times New Roman"/>
                        </a:rPr>
                        <a:t>km</a:t>
                      </a:r>
                      <a:r>
                        <a:rPr lang="en-US" altLang="zh-CN" sz="1500" kern="100" dirty="0" smtClean="0">
                          <a:latin typeface="Calibri"/>
                          <a:ea typeface="等线"/>
                          <a:cs typeface="Times New Roman"/>
                        </a:rPr>
                        <a:t>)</a:t>
                      </a:r>
                      <a:endParaRPr lang="zh-CN" sz="15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4879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12104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12756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6792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142984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</a:tr>
              <a:tr h="3200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 dirty="0" smtClean="0">
                          <a:latin typeface="Calibri"/>
                          <a:ea typeface="等线"/>
                          <a:cs typeface="Times New Roman"/>
                        </a:rPr>
                        <a:t>近日点</a:t>
                      </a:r>
                      <a:r>
                        <a:rPr lang="en-US" altLang="zh-CN" sz="1500" kern="100" dirty="0" smtClean="0">
                          <a:latin typeface="Calibri"/>
                          <a:ea typeface="等线"/>
                          <a:cs typeface="Times New Roman"/>
                        </a:rPr>
                        <a:t>(</a:t>
                      </a:r>
                      <a:r>
                        <a:rPr lang="en-US" sz="1500" kern="100" dirty="0" smtClean="0">
                          <a:latin typeface="Calibri"/>
                          <a:ea typeface="等线"/>
                          <a:cs typeface="Times New Roman"/>
                        </a:rPr>
                        <a:t>10</a:t>
                      </a:r>
                      <a:r>
                        <a:rPr lang="en-US" sz="1500" kern="100" baseline="30000" dirty="0" smtClean="0">
                          <a:latin typeface="Calibri"/>
                          <a:ea typeface="等线"/>
                          <a:cs typeface="Times New Roman"/>
                        </a:rPr>
                        <a:t>6</a:t>
                      </a:r>
                      <a:r>
                        <a:rPr lang="en-US" sz="1500" kern="100" dirty="0" smtClean="0">
                          <a:latin typeface="Calibri"/>
                          <a:ea typeface="等线"/>
                          <a:cs typeface="Times New Roman"/>
                        </a:rPr>
                        <a:t>km)</a:t>
                      </a:r>
                      <a:endParaRPr lang="zh-CN" sz="15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46.0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107.5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147.1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206.6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740.6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</a:tr>
              <a:tr h="3200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 dirty="0" smtClean="0">
                          <a:latin typeface="Calibri"/>
                          <a:ea typeface="等线"/>
                          <a:cs typeface="Times New Roman"/>
                        </a:rPr>
                        <a:t>远日点</a:t>
                      </a:r>
                      <a:r>
                        <a:rPr lang="en-US" altLang="zh-CN" sz="1500" kern="100" dirty="0" smtClean="0">
                          <a:latin typeface="+mn-lt"/>
                          <a:ea typeface="等线"/>
                          <a:cs typeface="Times New Roman"/>
                        </a:rPr>
                        <a:t>(</a:t>
                      </a:r>
                      <a:r>
                        <a:rPr lang="en-US" sz="1500" kern="100" dirty="0" smtClean="0">
                          <a:latin typeface="Calibri"/>
                          <a:ea typeface="等线"/>
                          <a:cs typeface="Times New Roman"/>
                        </a:rPr>
                        <a:t>10</a:t>
                      </a:r>
                      <a:r>
                        <a:rPr lang="en-US" sz="1500" kern="100" baseline="30000" dirty="0" smtClean="0">
                          <a:latin typeface="Calibri"/>
                          <a:ea typeface="等线"/>
                          <a:cs typeface="Times New Roman"/>
                        </a:rPr>
                        <a:t>6</a:t>
                      </a:r>
                      <a:r>
                        <a:rPr lang="en-US" sz="1500" kern="100" dirty="0" smtClean="0">
                          <a:latin typeface="Calibri"/>
                          <a:ea typeface="等线"/>
                          <a:cs typeface="Times New Roman"/>
                        </a:rPr>
                        <a:t>km</a:t>
                      </a:r>
                      <a:r>
                        <a:rPr lang="en-US" altLang="zh-CN" sz="1500" kern="100" dirty="0" smtClean="0">
                          <a:latin typeface="+mn-lt"/>
                          <a:ea typeface="等线"/>
                          <a:cs typeface="Times New Roman"/>
                        </a:rPr>
                        <a:t>)</a:t>
                      </a:r>
                      <a:endParaRPr lang="zh-CN" sz="15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69.8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108.9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latin typeface="等线"/>
                          <a:ea typeface="宋体"/>
                          <a:cs typeface="Times New Roman"/>
                        </a:rPr>
                        <a:t>152.1</a:t>
                      </a:r>
                      <a:endParaRPr lang="zh-CN" sz="15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249.2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816.6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</a:tr>
              <a:tr h="3200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latin typeface="Calibri"/>
                          <a:ea typeface="等线"/>
                          <a:cs typeface="Times New Roman"/>
                        </a:rPr>
                        <a:t>公转</a:t>
                      </a:r>
                      <a:r>
                        <a:rPr lang="zh-CN" sz="1500" kern="100" dirty="0" smtClean="0">
                          <a:latin typeface="Calibri"/>
                          <a:ea typeface="等线"/>
                          <a:cs typeface="Times New Roman"/>
                        </a:rPr>
                        <a:t>周期</a:t>
                      </a:r>
                      <a:r>
                        <a:rPr lang="en-US" altLang="zh-CN" sz="1500" kern="100" dirty="0" smtClean="0">
                          <a:latin typeface="+mn-lt"/>
                          <a:ea typeface="等线"/>
                          <a:cs typeface="Times New Roman"/>
                        </a:rPr>
                        <a:t>(</a:t>
                      </a:r>
                      <a:r>
                        <a:rPr lang="zh-CN" sz="1500" kern="100" dirty="0" smtClean="0">
                          <a:latin typeface="Calibri"/>
                          <a:ea typeface="等线"/>
                          <a:cs typeface="Times New Roman"/>
                        </a:rPr>
                        <a:t>年</a:t>
                      </a:r>
                      <a:r>
                        <a:rPr lang="en-US" altLang="zh-CN" sz="1500" kern="100" dirty="0" smtClean="0">
                          <a:latin typeface="+mn-lt"/>
                          <a:ea typeface="等线"/>
                          <a:cs typeface="Times New Roman"/>
                        </a:rPr>
                        <a:t>)</a:t>
                      </a:r>
                      <a:endParaRPr lang="zh-CN" sz="15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0.24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0.61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1.00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1.88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latin typeface="等线"/>
                          <a:ea typeface="宋体"/>
                          <a:cs typeface="Times New Roman"/>
                        </a:rPr>
                        <a:t>11.86</a:t>
                      </a:r>
                      <a:endParaRPr lang="zh-CN" sz="15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</a:tr>
              <a:tr h="3200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latin typeface="Calibri"/>
                          <a:ea typeface="等线"/>
                          <a:cs typeface="Times New Roman"/>
                        </a:rPr>
                        <a:t>轨道偏心率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0.205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0.007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0.017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0.094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0.049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</a:tr>
              <a:tr h="3200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 dirty="0" smtClean="0">
                          <a:latin typeface="Calibri"/>
                          <a:ea typeface="等线"/>
                          <a:cs typeface="Times New Roman"/>
                        </a:rPr>
                        <a:t>近日点幅角</a:t>
                      </a:r>
                      <a:r>
                        <a:rPr lang="en-US" altLang="zh-CN" sz="1500" kern="100" dirty="0" smtClean="0">
                          <a:latin typeface="+mn-lt"/>
                          <a:ea typeface="等线"/>
                          <a:cs typeface="Times New Roman"/>
                        </a:rPr>
                        <a:t>(</a:t>
                      </a:r>
                      <a:r>
                        <a:rPr lang="zh-CN" sz="1500" kern="100" dirty="0" smtClean="0">
                          <a:latin typeface="Calibri"/>
                          <a:ea typeface="等线"/>
                          <a:cs typeface="Times New Roman"/>
                        </a:rPr>
                        <a:t>°</a:t>
                      </a:r>
                      <a:r>
                        <a:rPr lang="en-US" altLang="zh-CN" sz="1500" kern="100" dirty="0" smtClean="0">
                          <a:latin typeface="+mn-lt"/>
                          <a:ea typeface="等线"/>
                          <a:cs typeface="Times New Roman"/>
                        </a:rPr>
                        <a:t>)</a:t>
                      </a:r>
                      <a:endParaRPr lang="zh-CN" sz="15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29.13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54.9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102.9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286.5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274.3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</a:tr>
              <a:tr h="3200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latin typeface="Calibri"/>
                          <a:ea typeface="等线"/>
                          <a:cs typeface="Times New Roman"/>
                        </a:rPr>
                        <a:t>升交点</a:t>
                      </a:r>
                      <a:r>
                        <a:rPr lang="zh-CN" sz="1500" kern="100" dirty="0" smtClean="0">
                          <a:latin typeface="Calibri"/>
                          <a:ea typeface="等线"/>
                          <a:cs typeface="Times New Roman"/>
                        </a:rPr>
                        <a:t>黄经</a:t>
                      </a:r>
                      <a:r>
                        <a:rPr lang="en-US" altLang="zh-CN" sz="1500" kern="100" dirty="0" smtClean="0">
                          <a:latin typeface="+mn-lt"/>
                          <a:ea typeface="等线"/>
                          <a:cs typeface="Times New Roman"/>
                        </a:rPr>
                        <a:t>(</a:t>
                      </a:r>
                      <a:r>
                        <a:rPr lang="zh-CN" sz="1500" kern="100" dirty="0" smtClean="0">
                          <a:latin typeface="Calibri"/>
                          <a:ea typeface="等线"/>
                          <a:cs typeface="Times New Roman"/>
                        </a:rPr>
                        <a:t>°</a:t>
                      </a:r>
                      <a:r>
                        <a:rPr lang="en-US" altLang="zh-CN" sz="1500" kern="100" dirty="0" smtClean="0">
                          <a:latin typeface="+mn-lt"/>
                          <a:ea typeface="等线"/>
                          <a:cs typeface="Times New Roman"/>
                        </a:rPr>
                        <a:t>)</a:t>
                      </a:r>
                      <a:endParaRPr lang="zh-CN" sz="15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48.3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76.7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0.0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49.6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latin typeface="等线"/>
                          <a:ea typeface="宋体"/>
                          <a:cs typeface="Times New Roman"/>
                        </a:rPr>
                        <a:t>100.4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</a:tr>
              <a:tr h="32002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latin typeface="Calibri"/>
                          <a:ea typeface="等线"/>
                          <a:cs typeface="Times New Roman"/>
                        </a:rPr>
                        <a:t>公转方向</a:t>
                      </a:r>
                      <a:endParaRPr lang="zh-CN" sz="15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latin typeface="Calibri"/>
                          <a:ea typeface="等线"/>
                          <a:cs typeface="Times New Roman"/>
                        </a:rPr>
                        <a:t>逆时针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latin typeface="Calibri"/>
                          <a:ea typeface="等线"/>
                          <a:cs typeface="Times New Roman"/>
                        </a:rPr>
                        <a:t>顺时针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latin typeface="Calibri"/>
                          <a:ea typeface="等线"/>
                          <a:cs typeface="Times New Roman"/>
                        </a:rPr>
                        <a:t>逆时针</a:t>
                      </a:r>
                      <a:endParaRPr lang="zh-CN" sz="15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>
                          <a:latin typeface="Calibri"/>
                          <a:ea typeface="等线"/>
                          <a:cs typeface="Times New Roman"/>
                        </a:rPr>
                        <a:t>逆时针</a:t>
                      </a:r>
                      <a:endParaRPr lang="zh-CN" sz="1500" kern="10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latin typeface="Calibri"/>
                          <a:ea typeface="等线"/>
                          <a:cs typeface="Times New Roman"/>
                        </a:rPr>
                        <a:t>逆时针</a:t>
                      </a:r>
                      <a:endParaRPr lang="zh-CN" sz="1500" kern="100" dirty="0"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59183" marR="59183" marT="0" marB="0"/>
                </a:tc>
              </a:tr>
            </a:tbl>
          </a:graphicData>
        </a:graphic>
      </p:graphicFrame>
      <p:pic>
        <p:nvPicPr>
          <p:cNvPr id="29" name="b2 demo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8080250" y="1484838"/>
            <a:ext cx="3416200" cy="2562150"/>
          </a:xfrm>
          <a:prstGeom prst="rect">
            <a:avLst/>
          </a:prstGeom>
        </p:spPr>
      </p:pic>
      <p:sp>
        <p:nvSpPr>
          <p:cNvPr id="30" name="文本框 25"/>
          <p:cNvSpPr>
            <a:spLocks noChangeArrowheads="1"/>
          </p:cNvSpPr>
          <p:nvPr/>
        </p:nvSpPr>
        <p:spPr bwMode="auto">
          <a:xfrm>
            <a:off x="839562" y="4797114"/>
            <a:ext cx="612051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ts val="3000"/>
              </a:lnSpc>
              <a:buFont typeface="Arial" pitchFamily="34" charset="0"/>
              <a:buChar char="•"/>
            </a:pPr>
            <a:r>
              <a:rPr lang="en-US" altLang="zh-CN" sz="2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 Feature2  </a:t>
            </a:r>
            <a:r>
              <a:rPr lang="zh-CN" altLang="en-US" sz="2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椭圆轨道的计算</a:t>
            </a:r>
            <a:endParaRPr lang="en-US" altLang="zh-CN" sz="2400" b="1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Char char="•"/>
            </a:pPr>
            <a:endParaRPr lang="en-US" altLang="zh-CN" sz="2400" b="1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</a:pP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极坐标</a:t>
            </a:r>
            <a:endParaRPr lang="en-US" altLang="zh-CN" sz="2000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None/>
            </a:pPr>
            <a:endParaRPr lang="zh-CN" altLang="en-US" sz="2400" dirty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19652" y="5445168"/>
            <a:ext cx="2422020" cy="720060"/>
          </a:xfrm>
          <a:prstGeom prst="rect">
            <a:avLst/>
          </a:prstGeom>
          <a:noFill/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0" y="8064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" name="文本框 25"/>
          <p:cNvSpPr>
            <a:spLocks noChangeArrowheads="1"/>
          </p:cNvSpPr>
          <p:nvPr/>
        </p:nvSpPr>
        <p:spPr bwMode="auto">
          <a:xfrm>
            <a:off x="7752138" y="4365078"/>
            <a:ext cx="4295850" cy="2015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ts val="3000"/>
              </a:lnSpc>
              <a:buFont typeface="Arial" pitchFamily="34" charset="0"/>
              <a:buChar char="•"/>
            </a:pPr>
            <a:r>
              <a:rPr lang="en-US" altLang="zh-CN" sz="2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 Feature3  </a:t>
            </a:r>
            <a:r>
              <a:rPr lang="zh-CN" altLang="en-US" sz="2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椭圆轨道的绘制</a:t>
            </a:r>
            <a:endParaRPr lang="en-US" altLang="zh-CN" sz="2400" b="1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</a:pP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用绘制点的方式绘制椭圆曲线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(GL_POINTS)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。每个椭圆用</a:t>
            </a:r>
            <a:r>
              <a:rPr lang="en-US" altLang="zh-CN" sz="2000" dirty="0" err="1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poinNum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 = 3600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个点绘制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，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第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j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个点的角度为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360.0 / </a:t>
            </a:r>
            <a:r>
              <a:rPr lang="en-US" altLang="zh-CN" sz="2000" dirty="0" err="1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pointNum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 * j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。</a:t>
            </a:r>
            <a:endParaRPr lang="en-US" altLang="zh-CN" sz="2000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1"/>
          <p:cNvSpPr>
            <a:spLocks noChangeArrowheads="1"/>
          </p:cNvSpPr>
          <p:nvPr/>
        </p:nvSpPr>
        <p:spPr bwMode="auto">
          <a:xfrm>
            <a:off x="911225" y="0"/>
            <a:ext cx="1008063" cy="1339850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5363" name="文本框 2"/>
          <p:cNvSpPr>
            <a:spLocks noChangeArrowheads="1"/>
          </p:cNvSpPr>
          <p:nvPr/>
        </p:nvSpPr>
        <p:spPr bwMode="auto">
          <a:xfrm>
            <a:off x="941388" y="293688"/>
            <a:ext cx="10080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zh-CN" sz="600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sym typeface="Gungsuh" pitchFamily="18" charset="-127"/>
              </a:rPr>
              <a:t>2</a:t>
            </a:r>
            <a:endParaRPr lang="zh-CN" altLang="en-US" sz="6000" dirty="0">
              <a:solidFill>
                <a:schemeClr val="bg1"/>
              </a:solidFill>
              <a:latin typeface="Gungsuh" pitchFamily="18" charset="-127"/>
              <a:ea typeface="Gungsuh" pitchFamily="18" charset="-127"/>
              <a:sym typeface="Gungsuh" pitchFamily="18" charset="-127"/>
            </a:endParaRPr>
          </a:p>
        </p:txBody>
      </p:sp>
      <p:sp>
        <p:nvSpPr>
          <p:cNvPr id="15364" name="文本框 3"/>
          <p:cNvSpPr>
            <a:spLocks noChangeArrowheads="1"/>
          </p:cNvSpPr>
          <p:nvPr/>
        </p:nvSpPr>
        <p:spPr bwMode="auto">
          <a:xfrm>
            <a:off x="2351088" y="539750"/>
            <a:ext cx="63373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4400" dirty="0" smtClean="0">
                <a:solidFill>
                  <a:schemeClr val="bg1"/>
                </a:solidFill>
                <a:latin typeface="微软雅黑" pitchFamily="34" charset="-122"/>
                <a:ea typeface="造字工房悦黑体验版纤细体"/>
                <a:cs typeface="造字工房悦黑体验版纤细体"/>
                <a:sym typeface="造字工房悦黑体验版纤细体"/>
              </a:rPr>
              <a:t>A</a:t>
            </a:r>
            <a:r>
              <a:rPr lang="zh-CN" altLang="en-US" sz="4400" dirty="0" smtClean="0">
                <a:solidFill>
                  <a:schemeClr val="bg1"/>
                </a:solidFill>
                <a:latin typeface="微软雅黑" pitchFamily="34" charset="-122"/>
                <a:ea typeface="造字工房悦黑体验版纤细体"/>
                <a:cs typeface="造字工房悦黑体验版纤细体"/>
                <a:sym typeface="造字工房悦黑体验版纤细体"/>
              </a:rPr>
              <a:t>类作业</a:t>
            </a:r>
            <a:endParaRPr lang="zh-CN" altLang="en-US" sz="4400" dirty="0">
              <a:solidFill>
                <a:schemeClr val="bg1"/>
              </a:solidFill>
              <a:latin typeface="微软雅黑" pitchFamily="34" charset="-122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15365" name="矩形 4"/>
          <p:cNvSpPr>
            <a:spLocks noChangeArrowheads="1"/>
          </p:cNvSpPr>
          <p:nvPr/>
        </p:nvSpPr>
        <p:spPr bwMode="auto">
          <a:xfrm>
            <a:off x="0" y="6524625"/>
            <a:ext cx="12192000" cy="333375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9" name="图片 8" descr="A6.png"/>
          <p:cNvPicPr/>
          <p:nvPr/>
        </p:nvPicPr>
        <p:blipFill>
          <a:blip r:embed="rId2" cstate="print"/>
          <a:srcRect t="2659"/>
          <a:stretch>
            <a:fillRect/>
          </a:stretch>
        </p:blipFill>
        <p:spPr>
          <a:xfrm>
            <a:off x="5735970" y="260736"/>
            <a:ext cx="6194597" cy="3096258"/>
          </a:xfrm>
          <a:prstGeom prst="rect">
            <a:avLst/>
          </a:prstGeom>
        </p:spPr>
      </p:pic>
      <p:pic>
        <p:nvPicPr>
          <p:cNvPr id="10" name="图片 9" descr="picture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508" y="2528126"/>
            <a:ext cx="6368192" cy="37811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"/>
          <p:cNvSpPr>
            <a:spLocks noChangeArrowheads="1"/>
          </p:cNvSpPr>
          <p:nvPr/>
        </p:nvSpPr>
        <p:spPr bwMode="auto">
          <a:xfrm>
            <a:off x="911225" y="0"/>
            <a:ext cx="1008063" cy="1339850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87" name="文本框 2"/>
          <p:cNvSpPr>
            <a:spLocks noChangeArrowheads="1"/>
          </p:cNvSpPr>
          <p:nvPr/>
        </p:nvSpPr>
        <p:spPr bwMode="auto">
          <a:xfrm>
            <a:off x="941388" y="293688"/>
            <a:ext cx="10080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zh-CN" sz="600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sym typeface="Gungsuh" pitchFamily="18" charset="-127"/>
              </a:rPr>
              <a:t>3</a:t>
            </a:r>
            <a:endParaRPr lang="zh-CN" altLang="en-US" sz="6000" dirty="0">
              <a:solidFill>
                <a:schemeClr val="bg1"/>
              </a:solidFill>
              <a:latin typeface="Gungsuh" pitchFamily="18" charset="-127"/>
              <a:ea typeface="Gungsuh" pitchFamily="18" charset="-127"/>
              <a:sym typeface="Gungsuh" pitchFamily="18" charset="-127"/>
            </a:endParaRPr>
          </a:p>
        </p:txBody>
      </p:sp>
      <p:sp>
        <p:nvSpPr>
          <p:cNvPr id="16388" name="文本框 3"/>
          <p:cNvSpPr>
            <a:spLocks noChangeArrowheads="1"/>
          </p:cNvSpPr>
          <p:nvPr/>
        </p:nvSpPr>
        <p:spPr bwMode="auto">
          <a:xfrm>
            <a:off x="1919652" y="539750"/>
            <a:ext cx="63373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4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A6 Terrain Engine</a:t>
            </a:r>
            <a:endParaRPr lang="zh-CN" altLang="en-US" sz="4400" b="1" dirty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16389" name="矩形 4"/>
          <p:cNvSpPr>
            <a:spLocks noChangeArrowheads="1"/>
          </p:cNvSpPr>
          <p:nvPr/>
        </p:nvSpPr>
        <p:spPr bwMode="auto">
          <a:xfrm>
            <a:off x="0" y="6524625"/>
            <a:ext cx="12192000" cy="333375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95" name="文本框 25"/>
          <p:cNvSpPr>
            <a:spLocks noChangeArrowheads="1"/>
          </p:cNvSpPr>
          <p:nvPr/>
        </p:nvSpPr>
        <p:spPr bwMode="auto">
          <a:xfrm>
            <a:off x="911568" y="1412832"/>
            <a:ext cx="5616468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ts val="3000"/>
              </a:lnSpc>
              <a:buFont typeface="Arial" pitchFamily="34" charset="0"/>
              <a:buChar char="•"/>
            </a:pPr>
            <a:r>
              <a:rPr lang="zh-CN" altLang="en-US" sz="2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水面下地形</a:t>
            </a:r>
            <a:r>
              <a:rPr lang="en-US" altLang="zh-CN" sz="2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&amp;</a:t>
            </a:r>
            <a:r>
              <a:rPr lang="zh-CN" altLang="en-US" sz="2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水面上地形倒影的消隐</a:t>
            </a:r>
            <a:endParaRPr lang="en-US" altLang="zh-CN" sz="2400" b="1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顶点着色器：</a:t>
            </a:r>
            <a:endParaRPr lang="en-US" altLang="zh-CN" sz="2000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片段着色器：</a:t>
            </a:r>
            <a:endParaRPr lang="en-US" altLang="zh-CN" sz="2000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None/>
            </a:pPr>
            <a:endParaRPr lang="zh-CN" altLang="en-US" sz="2400" dirty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8826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23" name="A6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6704236" y="0"/>
            <a:ext cx="5487764" cy="2832395"/>
          </a:xfrm>
          <a:prstGeom prst="rect">
            <a:avLst/>
          </a:prstGeom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 cstate="print">
            <a:lum contrast="40000"/>
          </a:blip>
          <a:srcRect/>
          <a:stretch>
            <a:fillRect/>
          </a:stretch>
        </p:blipFill>
        <p:spPr bwMode="auto">
          <a:xfrm>
            <a:off x="2567706" y="1916874"/>
            <a:ext cx="1905000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5" cstate="print">
            <a:lum contrast="40000"/>
          </a:blip>
          <a:srcRect/>
          <a:stretch>
            <a:fillRect/>
          </a:stretch>
        </p:blipFill>
        <p:spPr bwMode="auto">
          <a:xfrm>
            <a:off x="4511868" y="1919148"/>
            <a:ext cx="211455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6" cstate="print">
            <a:lum contrast="40000"/>
          </a:blip>
          <a:srcRect/>
          <a:stretch>
            <a:fillRect/>
          </a:stretch>
        </p:blipFill>
        <p:spPr bwMode="auto">
          <a:xfrm>
            <a:off x="2567706" y="2276904"/>
            <a:ext cx="17240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7" cstate="print">
            <a:lum contrast="40000"/>
          </a:blip>
          <a:srcRect/>
          <a:stretch>
            <a:fillRect/>
          </a:stretch>
        </p:blipFill>
        <p:spPr bwMode="auto">
          <a:xfrm>
            <a:off x="4428342" y="2276904"/>
            <a:ext cx="2171700" cy="108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文本框 25"/>
          <p:cNvSpPr>
            <a:spLocks noChangeArrowheads="1"/>
          </p:cNvSpPr>
          <p:nvPr/>
        </p:nvSpPr>
        <p:spPr bwMode="auto">
          <a:xfrm>
            <a:off x="911568" y="4293072"/>
            <a:ext cx="5616468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ts val="3000"/>
              </a:lnSpc>
              <a:buFont typeface="Arial" pitchFamily="34" charset="0"/>
              <a:buChar char="•"/>
            </a:pPr>
            <a:r>
              <a:rPr lang="zh-CN" altLang="en-US" sz="2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绘制顺序</a:t>
            </a:r>
            <a:endParaRPr lang="en-US" altLang="zh-CN" sz="2400" b="1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天空盒及其倒影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/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地形及其倒影→半透明水面</a:t>
            </a:r>
            <a:endParaRPr lang="en-US" altLang="zh-CN" sz="2000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30" name="文本框 25"/>
          <p:cNvSpPr>
            <a:spLocks noChangeArrowheads="1"/>
          </p:cNvSpPr>
          <p:nvPr/>
        </p:nvSpPr>
        <p:spPr bwMode="auto">
          <a:xfrm>
            <a:off x="911568" y="5206757"/>
            <a:ext cx="5616468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ts val="3000"/>
              </a:lnSpc>
              <a:buFont typeface="Arial" pitchFamily="34" charset="0"/>
              <a:buChar char="•"/>
            </a:pPr>
            <a:r>
              <a:rPr lang="zh-CN" altLang="en-US" sz="2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解决卡顿问题</a:t>
            </a:r>
            <a:endParaRPr lang="en-US" altLang="zh-CN" sz="2400" b="1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地形绘制：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255×255×2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个三角面片</a:t>
            </a:r>
            <a:endParaRPr lang="en-US" altLang="zh-CN" sz="2000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None/>
            </a:pP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	     y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坐标从</a:t>
            </a:r>
            <a:r>
              <a:rPr lang="en-US" altLang="zh-CN" sz="2000" dirty="0" err="1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heightmap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中读取</a:t>
            </a:r>
            <a:endParaRPr lang="en-US" altLang="zh-CN" sz="2000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72048" y="3140976"/>
            <a:ext cx="53284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1. 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申请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GL_DYNAMIC_DRAW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类型的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VBO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，遍历地块时动态更新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VBO 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→ 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严重卡顿</a:t>
            </a:r>
            <a:endParaRPr lang="en-US" altLang="zh-CN" sz="2000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endParaRPr lang="en-US" altLang="zh-CN" sz="2000" dirty="0" smtClean="0">
              <a:solidFill>
                <a:srgbClr val="7F7F7F"/>
              </a:solidFill>
              <a:latin typeface="造字工房悦黑体验版纤细体"/>
              <a:sym typeface="造字工房悦黑体验版纤细体"/>
            </a:endParaRPr>
          </a:p>
          <a:p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2. 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使用静态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VBO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，遍历地块时向顶点着色器中传入四个顶点的高度数组，向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VBO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中存入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index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来区分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各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顶点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（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左上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：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0.0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，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右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上：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1.0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，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右下角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：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2.0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，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左下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：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 3.0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）→ 解决部分卡顿</a:t>
            </a:r>
            <a:endParaRPr lang="en-US" altLang="zh-CN" sz="2000" dirty="0" smtClean="0">
              <a:solidFill>
                <a:srgbClr val="7F7F7F"/>
              </a:solidFill>
              <a:latin typeface="造字工房悦黑体验版纤细体"/>
              <a:sym typeface="造字工房悦黑体验版纤细体"/>
            </a:endParaRPr>
          </a:p>
          <a:p>
            <a:endParaRPr lang="en-US" altLang="zh-CN" sz="2000" dirty="0" smtClean="0">
              <a:solidFill>
                <a:srgbClr val="7F7F7F"/>
              </a:solidFill>
              <a:latin typeface="造字工房悦黑体验版纤细体"/>
              <a:sym typeface="造字工房悦黑体验版纤细体"/>
            </a:endParaRPr>
          </a:p>
          <a:p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3. 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将主程序中的矩阵运算（</a:t>
            </a:r>
            <a:r>
              <a:rPr lang="en-US" altLang="zh-CN" sz="2000" dirty="0" err="1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glm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::translate/ rotate/ scale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）转换到</a:t>
            </a:r>
            <a:r>
              <a:rPr lang="en-US" altLang="zh-CN" sz="2000" dirty="0" err="1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shader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sym typeface="造字工房悦黑体验版纤细体"/>
              </a:rPr>
              <a:t>中进行 → 流畅</a:t>
            </a:r>
          </a:p>
        </p:txBody>
      </p:sp>
      <p:sp>
        <p:nvSpPr>
          <p:cNvPr id="33" name="文本框 25"/>
          <p:cNvSpPr>
            <a:spLocks noChangeArrowheads="1"/>
          </p:cNvSpPr>
          <p:nvPr/>
        </p:nvSpPr>
        <p:spPr bwMode="auto">
          <a:xfrm>
            <a:off x="911568" y="3284988"/>
            <a:ext cx="5616468" cy="445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ts val="3000"/>
              </a:lnSpc>
              <a:buFont typeface="Arial" pitchFamily="34" charset="0"/>
              <a:buChar char="•"/>
            </a:pPr>
            <a:r>
              <a:rPr lang="zh-CN" altLang="en-US" sz="2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细粒度地形细节纹理</a:t>
            </a:r>
            <a:endParaRPr lang="en-US" altLang="zh-CN" sz="2400" b="1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8" cstate="print">
            <a:lum contrast="40000"/>
          </a:blip>
          <a:srcRect/>
          <a:stretch>
            <a:fillRect/>
          </a:stretch>
        </p:blipFill>
        <p:spPr bwMode="auto">
          <a:xfrm>
            <a:off x="1438275" y="3717024"/>
            <a:ext cx="46577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"/>
          <p:cNvSpPr>
            <a:spLocks noChangeArrowheads="1"/>
          </p:cNvSpPr>
          <p:nvPr/>
        </p:nvSpPr>
        <p:spPr bwMode="auto">
          <a:xfrm>
            <a:off x="911225" y="0"/>
            <a:ext cx="1008063" cy="1339850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87" name="文本框 2"/>
          <p:cNvSpPr>
            <a:spLocks noChangeArrowheads="1"/>
          </p:cNvSpPr>
          <p:nvPr/>
        </p:nvSpPr>
        <p:spPr bwMode="auto">
          <a:xfrm>
            <a:off x="941388" y="293688"/>
            <a:ext cx="10080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zh-CN" sz="600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sym typeface="Gungsuh" pitchFamily="18" charset="-127"/>
              </a:rPr>
              <a:t>3</a:t>
            </a:r>
            <a:endParaRPr lang="zh-CN" altLang="en-US" sz="6000" dirty="0">
              <a:solidFill>
                <a:schemeClr val="bg1"/>
              </a:solidFill>
              <a:latin typeface="Gungsuh" pitchFamily="18" charset="-127"/>
              <a:ea typeface="Gungsuh" pitchFamily="18" charset="-127"/>
              <a:sym typeface="Gungsuh" pitchFamily="18" charset="-127"/>
            </a:endParaRPr>
          </a:p>
        </p:txBody>
      </p:sp>
      <p:sp>
        <p:nvSpPr>
          <p:cNvPr id="16388" name="文本框 3"/>
          <p:cNvSpPr>
            <a:spLocks noChangeArrowheads="1"/>
          </p:cNvSpPr>
          <p:nvPr/>
        </p:nvSpPr>
        <p:spPr bwMode="auto">
          <a:xfrm>
            <a:off x="1919652" y="539750"/>
            <a:ext cx="63373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4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A5 Ray Tracing</a:t>
            </a:r>
            <a:endParaRPr lang="zh-CN" altLang="en-US" sz="4400" b="1" dirty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16389" name="矩形 4"/>
          <p:cNvSpPr>
            <a:spLocks noChangeArrowheads="1"/>
          </p:cNvSpPr>
          <p:nvPr/>
        </p:nvSpPr>
        <p:spPr bwMode="auto">
          <a:xfrm>
            <a:off x="0" y="6524625"/>
            <a:ext cx="12192000" cy="333375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95" name="文本框 25"/>
          <p:cNvSpPr>
            <a:spLocks noChangeArrowheads="1"/>
          </p:cNvSpPr>
          <p:nvPr/>
        </p:nvSpPr>
        <p:spPr bwMode="auto">
          <a:xfrm>
            <a:off x="911568" y="1412832"/>
            <a:ext cx="5616468" cy="586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ts val="3000"/>
              </a:lnSpc>
              <a:buFont typeface="Arial" pitchFamily="34" charset="0"/>
              <a:buChar char="•"/>
            </a:pPr>
            <a:r>
              <a:rPr lang="zh-CN" altLang="en-US" sz="2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光线与矩形相交</a:t>
            </a:r>
            <a:endParaRPr lang="en-US" altLang="zh-CN" sz="2400" b="1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None/>
            </a:pP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1.  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在光线与平面求交的基础上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，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获取光线与平面的交点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C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；</a:t>
            </a:r>
            <a:endParaRPr lang="en-US" altLang="zh-CN" sz="2000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None/>
            </a:pP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2.  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检查交点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C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是否在矩形内部：</a:t>
            </a:r>
            <a:endParaRPr lang="en-US" altLang="zh-CN" sz="2000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（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1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）依次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计算交点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C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与四个顶点的连线顺序形成的夹角的角度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；</a:t>
            </a:r>
            <a:endParaRPr lang="en-US" altLang="zh-CN" sz="2000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（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2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）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若计算中发现交点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C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在矩形的边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或顶点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上，则返回默认值的</a:t>
            </a:r>
            <a:r>
              <a:rPr lang="en-US" altLang="zh-CN" sz="2000" dirty="0" err="1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CollidePrimitive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 ret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；</a:t>
            </a:r>
            <a:endParaRPr lang="en-US" altLang="zh-CN" sz="2000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（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3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）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否则累加夹角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，</a:t>
            </a:r>
            <a:r>
              <a:rPr lang="zh-CN" altLang="zh-CN" sz="2000" b="1" dirty="0" smtClean="0">
                <a:solidFill>
                  <a:srgbClr val="619D8A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夹角的符号</a:t>
            </a:r>
            <a:r>
              <a:rPr lang="zh-CN" altLang="en-US" sz="2000" b="1" dirty="0" smtClean="0">
                <a:solidFill>
                  <a:srgbClr val="619D8A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：</a:t>
            </a:r>
            <a:r>
              <a:rPr lang="zh-CN" altLang="zh-CN" sz="2000" b="1" dirty="0" smtClean="0">
                <a:solidFill>
                  <a:srgbClr val="619D8A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若两连线叉乘</a:t>
            </a:r>
            <a:r>
              <a:rPr lang="zh-CN" altLang="en-US" sz="2000" b="1" dirty="0" smtClean="0">
                <a:solidFill>
                  <a:srgbClr val="619D8A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与</a:t>
            </a:r>
            <a:r>
              <a:rPr lang="zh-CN" altLang="zh-CN" sz="2000" b="1" dirty="0" smtClean="0">
                <a:solidFill>
                  <a:srgbClr val="619D8A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法线同向，符号为正，若反向，符号为负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；</a:t>
            </a:r>
            <a:endParaRPr lang="en-US" altLang="zh-CN" sz="2000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None/>
            </a:pP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（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4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）若夹角和为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2π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，则交点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在矩形内部，返回在此交点上的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ret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；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若夹角和为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0</a:t>
            </a:r>
            <a:r>
              <a:rPr lang="zh-CN" altLang="en-US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，则交点</a:t>
            </a:r>
            <a:r>
              <a:rPr lang="zh-CN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在矩形外部，返回默认值的</a:t>
            </a:r>
            <a:r>
              <a:rPr lang="en-US" altLang="zh-CN" sz="2000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ret</a:t>
            </a:r>
          </a:p>
          <a:p>
            <a:pPr eaLnBrk="1" hangingPunct="1">
              <a:lnSpc>
                <a:spcPts val="3000"/>
              </a:lnSpc>
              <a:buFont typeface="Arial" pitchFamily="34" charset="0"/>
              <a:buNone/>
            </a:pPr>
            <a:endParaRPr lang="en-US" altLang="zh-CN" sz="2000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None/>
            </a:pPr>
            <a:endParaRPr lang="zh-CN" altLang="en-US" sz="2400" dirty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8826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19" name="图片 18" descr="picture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5811" y="0"/>
            <a:ext cx="5406189" cy="3209925"/>
          </a:xfrm>
          <a:prstGeom prst="rect">
            <a:avLst/>
          </a:prstGeom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16060" y="3429000"/>
            <a:ext cx="5256438" cy="2817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6816060" y="5529922"/>
            <a:ext cx="3312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619D8A"/>
                </a:solidFill>
              </a:rPr>
              <a:t>注意：</a:t>
            </a:r>
            <a:endParaRPr lang="en-US" altLang="zh-CN" dirty="0" smtClean="0">
              <a:solidFill>
                <a:srgbClr val="619D8A"/>
              </a:solidFill>
            </a:endParaRPr>
          </a:p>
          <a:p>
            <a:r>
              <a:rPr lang="en-US" altLang="zh-CN" dirty="0" smtClean="0">
                <a:solidFill>
                  <a:srgbClr val="619D8A"/>
                </a:solidFill>
              </a:rPr>
              <a:t>1.</a:t>
            </a:r>
            <a:r>
              <a:rPr lang="zh-CN" altLang="en-US" dirty="0" smtClean="0">
                <a:solidFill>
                  <a:srgbClr val="619D8A"/>
                </a:solidFill>
              </a:rPr>
              <a:t>夹角范围在</a:t>
            </a:r>
            <a:r>
              <a:rPr lang="en-US" altLang="zh-CN" dirty="0" smtClean="0">
                <a:solidFill>
                  <a:srgbClr val="619D8A"/>
                </a:solidFill>
              </a:rPr>
              <a:t>(0,π)</a:t>
            </a:r>
            <a:r>
              <a:rPr lang="zh-CN" altLang="en-US" dirty="0" smtClean="0">
                <a:solidFill>
                  <a:srgbClr val="619D8A"/>
                </a:solidFill>
              </a:rPr>
              <a:t>，用</a:t>
            </a:r>
            <a:r>
              <a:rPr lang="en-US" altLang="zh-CN" dirty="0" err="1" smtClean="0">
                <a:solidFill>
                  <a:srgbClr val="619D8A"/>
                </a:solidFill>
              </a:rPr>
              <a:t>acos</a:t>
            </a:r>
            <a:r>
              <a:rPr lang="en-US" altLang="zh-CN" dirty="0" smtClean="0">
                <a:solidFill>
                  <a:srgbClr val="619D8A"/>
                </a:solidFill>
              </a:rPr>
              <a:t>()</a:t>
            </a:r>
          </a:p>
          <a:p>
            <a:r>
              <a:rPr lang="en-US" altLang="zh-CN" dirty="0" smtClean="0">
                <a:solidFill>
                  <a:srgbClr val="619D8A"/>
                </a:solidFill>
              </a:rPr>
              <a:t>2.</a:t>
            </a:r>
            <a:r>
              <a:rPr lang="zh-CN" altLang="en-US" dirty="0" smtClean="0">
                <a:solidFill>
                  <a:srgbClr val="619D8A"/>
                </a:solidFill>
              </a:rPr>
              <a:t>比较大小时加入误差值</a:t>
            </a:r>
            <a:r>
              <a:rPr lang="en-US" altLang="zh-CN" dirty="0" smtClean="0">
                <a:solidFill>
                  <a:srgbClr val="619D8A"/>
                </a:solidFill>
              </a:rPr>
              <a:t>EPS</a:t>
            </a:r>
            <a:endParaRPr lang="zh-CN" altLang="en-US" dirty="0">
              <a:solidFill>
                <a:srgbClr val="619D8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"/>
          <p:cNvSpPr>
            <a:spLocks noChangeArrowheads="1"/>
          </p:cNvSpPr>
          <p:nvPr/>
        </p:nvSpPr>
        <p:spPr bwMode="auto">
          <a:xfrm>
            <a:off x="911225" y="0"/>
            <a:ext cx="1008063" cy="1339850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87" name="文本框 2"/>
          <p:cNvSpPr>
            <a:spLocks noChangeArrowheads="1"/>
          </p:cNvSpPr>
          <p:nvPr/>
        </p:nvSpPr>
        <p:spPr bwMode="auto">
          <a:xfrm>
            <a:off x="941388" y="293688"/>
            <a:ext cx="10080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>
              <a:buFont typeface="Arial" pitchFamily="34" charset="0"/>
              <a:buNone/>
            </a:pPr>
            <a:r>
              <a:rPr lang="en-US" altLang="zh-CN" sz="6000" dirty="0" smtClean="0">
                <a:solidFill>
                  <a:schemeClr val="bg1"/>
                </a:solidFill>
                <a:latin typeface="Gungsuh" pitchFamily="18" charset="-127"/>
                <a:ea typeface="Gungsuh" pitchFamily="18" charset="-127"/>
                <a:sym typeface="Gungsuh" pitchFamily="18" charset="-127"/>
              </a:rPr>
              <a:t>3</a:t>
            </a:r>
            <a:endParaRPr lang="zh-CN" altLang="en-US" sz="6000" dirty="0">
              <a:solidFill>
                <a:schemeClr val="bg1"/>
              </a:solidFill>
              <a:latin typeface="Gungsuh" pitchFamily="18" charset="-127"/>
              <a:ea typeface="Gungsuh" pitchFamily="18" charset="-127"/>
              <a:sym typeface="Gungsuh" pitchFamily="18" charset="-127"/>
            </a:endParaRPr>
          </a:p>
        </p:txBody>
      </p:sp>
      <p:sp>
        <p:nvSpPr>
          <p:cNvPr id="16388" name="文本框 3"/>
          <p:cNvSpPr>
            <a:spLocks noChangeArrowheads="1"/>
          </p:cNvSpPr>
          <p:nvPr/>
        </p:nvSpPr>
        <p:spPr bwMode="auto">
          <a:xfrm>
            <a:off x="1919652" y="539750"/>
            <a:ext cx="63373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en-US" altLang="zh-CN" sz="4400" b="1" dirty="0" smtClean="0">
                <a:solidFill>
                  <a:srgbClr val="7F7F7F"/>
                </a:solidFill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A5 Ray Tracing</a:t>
            </a:r>
            <a:endParaRPr lang="zh-CN" altLang="en-US" sz="4400" b="1" dirty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16389" name="矩形 4"/>
          <p:cNvSpPr>
            <a:spLocks noChangeArrowheads="1"/>
          </p:cNvSpPr>
          <p:nvPr/>
        </p:nvSpPr>
        <p:spPr bwMode="auto">
          <a:xfrm>
            <a:off x="0" y="6524625"/>
            <a:ext cx="12192000" cy="333375"/>
          </a:xfrm>
          <a:prstGeom prst="rect">
            <a:avLst/>
          </a:prstGeom>
          <a:solidFill>
            <a:srgbClr val="47979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395" name="文本框 25"/>
          <p:cNvSpPr>
            <a:spLocks noChangeArrowheads="1"/>
          </p:cNvSpPr>
          <p:nvPr/>
        </p:nvSpPr>
        <p:spPr bwMode="auto">
          <a:xfrm>
            <a:off x="911568" y="1412832"/>
            <a:ext cx="5616468" cy="5401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 eaLnBrk="1" hangingPunct="1">
              <a:lnSpc>
                <a:spcPts val="3000"/>
              </a:lnSpc>
              <a:buFont typeface="Arial" pitchFamily="34" charset="0"/>
              <a:buChar char="•"/>
            </a:pPr>
            <a:r>
              <a:rPr lang="zh-CN" altLang="en-US" sz="2400" b="1" dirty="0" smtClean="0">
                <a:latin typeface="造字工房悦黑体验版纤细体"/>
                <a:ea typeface="造字工房悦黑体验版纤细体"/>
                <a:cs typeface="造字工房悦黑体验版纤细体"/>
                <a:sym typeface="造字工房悦黑体验版纤细体"/>
              </a:rPr>
              <a:t>光线与圆柱相交</a:t>
            </a:r>
            <a:endParaRPr lang="en-US" altLang="zh-CN" sz="2400" b="1" dirty="0" smtClean="0"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marL="457200" indent="-457200" eaLnBrk="1" hangingPunct="1">
              <a:lnSpc>
                <a:spcPts val="3000"/>
              </a:lnSpc>
              <a:buAutoNum type="arabicPeriod"/>
            </a:pPr>
            <a:r>
              <a:rPr lang="zh-CN" altLang="zh-CN" sz="2000" dirty="0" smtClean="0"/>
              <a:t>对无限长圆柱，圆柱面上的点</a:t>
            </a:r>
            <a:r>
              <a:rPr lang="en-US" altLang="zh-CN" sz="2000" dirty="0" smtClean="0"/>
              <a:t>P</a:t>
            </a:r>
            <a:r>
              <a:rPr lang="zh-CN" altLang="zh-CN" sz="2000" dirty="0" smtClean="0"/>
              <a:t>满足</a:t>
            </a:r>
            <a:endParaRPr lang="en-US" altLang="zh-CN" sz="2000" dirty="0" smtClean="0"/>
          </a:p>
          <a:p>
            <a:pPr marL="457200" indent="-457200" eaLnBrk="1" hangingPunct="1">
              <a:lnSpc>
                <a:spcPts val="3000"/>
              </a:lnSpc>
            </a:pPr>
            <a:endParaRPr lang="en-US" altLang="zh-CN" sz="2000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r>
              <a:rPr lang="en-US" altLang="zh-CN" sz="2000" dirty="0" smtClean="0"/>
              <a:t>    </a:t>
            </a:r>
            <a:r>
              <a:rPr lang="zh-CN" altLang="zh-CN" sz="2000" dirty="0" smtClean="0"/>
              <a:t>将</a:t>
            </a:r>
            <a:r>
              <a:rPr lang="en-US" altLang="zh-CN" sz="2000" dirty="0" smtClean="0"/>
              <a:t>                                    </a:t>
            </a:r>
            <a:r>
              <a:rPr lang="zh-CN" altLang="zh-CN" sz="2000" dirty="0" smtClean="0"/>
              <a:t>带入上式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    </a:t>
            </a:r>
            <a:r>
              <a:rPr lang="zh-CN" altLang="en-US" sz="2000" dirty="0" smtClean="0"/>
              <a:t>设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    </a:t>
            </a:r>
            <a:r>
              <a:rPr lang="zh-CN" altLang="en-US" sz="2000" dirty="0" smtClean="0"/>
              <a:t>有：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    </a:t>
            </a:r>
            <a:endParaRPr lang="en-US" altLang="zh-CN" sz="2000" dirty="0" smtClean="0"/>
          </a:p>
          <a:p>
            <a:r>
              <a:rPr lang="en-US" altLang="zh-CN" sz="2000" dirty="0" smtClean="0"/>
              <a:t>    </a:t>
            </a:r>
            <a:r>
              <a:rPr lang="zh-CN" altLang="en-US" sz="2000" dirty="0" smtClean="0"/>
              <a:t>得到关于</a:t>
            </a:r>
            <a:r>
              <a:rPr lang="en-US" altLang="zh-CN" sz="2000" dirty="0" smtClean="0"/>
              <a:t>t</a:t>
            </a:r>
            <a:r>
              <a:rPr lang="zh-CN" altLang="en-US" sz="2000" dirty="0" smtClean="0"/>
              <a:t>的一元二次方程：</a:t>
            </a:r>
            <a:endParaRPr lang="en-US" altLang="zh-CN" sz="2000" dirty="0" smtClean="0"/>
          </a:p>
          <a:p>
            <a:r>
              <a:rPr lang="en-US" altLang="zh-CN" sz="2000" dirty="0" smtClean="0"/>
              <a:t>    </a:t>
            </a:r>
            <a:r>
              <a:rPr lang="zh-CN" altLang="en-US" sz="2000" dirty="0" smtClean="0"/>
              <a:t>计算：</a:t>
            </a:r>
            <a:endParaRPr lang="zh-CN" altLang="zh-CN" sz="2000" dirty="0" smtClean="0"/>
          </a:p>
          <a:p>
            <a:pPr eaLnBrk="1" hangingPunct="1">
              <a:lnSpc>
                <a:spcPts val="3000"/>
              </a:lnSpc>
              <a:buFont typeface="Arial" pitchFamily="34" charset="0"/>
              <a:buNone/>
            </a:pPr>
            <a:endParaRPr lang="en-US" altLang="zh-CN" sz="2000" dirty="0" smtClean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  <a:p>
            <a:pPr eaLnBrk="1" hangingPunct="1">
              <a:lnSpc>
                <a:spcPts val="3000"/>
              </a:lnSpc>
              <a:buFont typeface="Arial" pitchFamily="34" charset="0"/>
              <a:buNone/>
            </a:pPr>
            <a:endParaRPr lang="zh-CN" altLang="en-US" sz="2400" dirty="0">
              <a:solidFill>
                <a:srgbClr val="7F7F7F"/>
              </a:solidFill>
              <a:latin typeface="造字工房悦黑体验版纤细体"/>
              <a:ea typeface="造字工房悦黑体验版纤细体"/>
              <a:cs typeface="造字工房悦黑体验版纤细体"/>
              <a:sym typeface="造字工房悦黑体验版纤细体"/>
            </a:endParaRPr>
          </a:p>
        </p:txBody>
      </p:sp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0" y="8826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pic>
        <p:nvPicPr>
          <p:cNvPr id="19" name="图片 18" descr="picture.bmp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5811" y="0"/>
            <a:ext cx="5406189" cy="3209925"/>
          </a:xfrm>
          <a:prstGeom prst="rect">
            <a:avLst/>
          </a:prstGeom>
        </p:spPr>
      </p:pic>
      <p:sp>
        <p:nvSpPr>
          <p:cNvPr id="29706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832228" y="3573012"/>
            <a:ext cx="1728144" cy="25870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椭圆 13"/>
          <p:cNvSpPr/>
          <p:nvPr/>
        </p:nvSpPr>
        <p:spPr bwMode="auto">
          <a:xfrm>
            <a:off x="9624294" y="5661186"/>
            <a:ext cx="69447" cy="75471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9626853" y="4005048"/>
            <a:ext cx="69447" cy="75471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7" name="直接连接符 16"/>
          <p:cNvCxnSpPr>
            <a:stCxn id="15" idx="4"/>
            <a:endCxn id="14" idx="0"/>
          </p:cNvCxnSpPr>
          <p:nvPr/>
        </p:nvCxnSpPr>
        <p:spPr bwMode="auto">
          <a:xfrm flipH="1">
            <a:off x="9659018" y="4080519"/>
            <a:ext cx="2559" cy="15806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箭头连接符 21"/>
          <p:cNvCxnSpPr/>
          <p:nvPr/>
        </p:nvCxnSpPr>
        <p:spPr bwMode="auto">
          <a:xfrm flipV="1">
            <a:off x="9659018" y="5301156"/>
            <a:ext cx="2559" cy="3600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接箭头连接符 32"/>
          <p:cNvCxnSpPr>
            <a:stCxn id="14" idx="7"/>
            <a:endCxn id="34" idx="3"/>
          </p:cNvCxnSpPr>
          <p:nvPr/>
        </p:nvCxnSpPr>
        <p:spPr bwMode="auto">
          <a:xfrm flipV="1">
            <a:off x="9683571" y="4789527"/>
            <a:ext cx="526941" cy="88271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椭圆 33"/>
          <p:cNvSpPr/>
          <p:nvPr/>
        </p:nvSpPr>
        <p:spPr bwMode="auto">
          <a:xfrm>
            <a:off x="10200342" y="4725108"/>
            <a:ext cx="69447" cy="75471"/>
          </a:xfrm>
          <a:prstGeom prst="ellipse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696300" y="5589180"/>
            <a:ext cx="57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</a:t>
            </a:r>
            <a:r>
              <a:rPr lang="en-US" altLang="zh-CN" baseline="-25000" dirty="0" smtClean="0"/>
              <a:t>1</a:t>
            </a:r>
            <a:endParaRPr lang="zh-CN" altLang="en-US" baseline="-25000" dirty="0"/>
          </a:p>
        </p:txBody>
      </p:sp>
      <p:sp>
        <p:nvSpPr>
          <p:cNvPr id="37" name="TextBox 36"/>
          <p:cNvSpPr txBox="1"/>
          <p:nvPr/>
        </p:nvSpPr>
        <p:spPr>
          <a:xfrm>
            <a:off x="9696300" y="3861036"/>
            <a:ext cx="57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</a:t>
            </a:r>
            <a:r>
              <a:rPr lang="en-US" altLang="zh-CN" baseline="-25000" dirty="0" smtClean="0"/>
              <a:t>2</a:t>
            </a:r>
            <a:endParaRPr lang="zh-CN" altLang="en-US" baseline="-25000" dirty="0"/>
          </a:p>
        </p:txBody>
      </p:sp>
      <p:sp>
        <p:nvSpPr>
          <p:cNvPr id="38" name="TextBox 37"/>
          <p:cNvSpPr txBox="1"/>
          <p:nvPr/>
        </p:nvSpPr>
        <p:spPr>
          <a:xfrm>
            <a:off x="9264264" y="5157144"/>
            <a:ext cx="2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u</a:t>
            </a:r>
            <a:endParaRPr lang="zh-CN" altLang="en-US" baseline="-25000" dirty="0">
              <a:solidFill>
                <a:srgbClr val="0070C0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912318" y="4437084"/>
            <a:ext cx="288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P</a:t>
            </a:r>
            <a:endParaRPr lang="zh-CN" altLang="en-US" baseline="-25000" dirty="0">
              <a:solidFill>
                <a:srgbClr val="C00000"/>
              </a:solidFill>
            </a:endParaRP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51689" y="2204899"/>
            <a:ext cx="2200434" cy="325508"/>
          </a:xfrm>
          <a:prstGeom prst="rect">
            <a:avLst/>
          </a:prstGeom>
          <a:noFill/>
        </p:spPr>
      </p:pic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51" name="Rectangle 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1750" name="Picture 6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90369" y="2600031"/>
            <a:ext cx="2417457" cy="324927"/>
          </a:xfrm>
          <a:prstGeom prst="rect">
            <a:avLst/>
          </a:prstGeom>
          <a:noFill/>
        </p:spPr>
      </p:pic>
      <p:sp>
        <p:nvSpPr>
          <p:cNvPr id="31753" name="Rectangle 9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1752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559622" y="3031646"/>
            <a:ext cx="4424733" cy="325348"/>
          </a:xfrm>
          <a:prstGeom prst="rect">
            <a:avLst/>
          </a:prstGeom>
          <a:noFill/>
        </p:spPr>
      </p:pic>
      <p:sp>
        <p:nvSpPr>
          <p:cNvPr id="31754" name="Rectangle 10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56" name="Rectangle 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1755" name="Picture 11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39712" y="3717024"/>
            <a:ext cx="1584132" cy="321978"/>
          </a:xfrm>
          <a:prstGeom prst="rect">
            <a:avLst/>
          </a:prstGeom>
          <a:noFill/>
        </p:spPr>
      </p:pic>
      <p:sp>
        <p:nvSpPr>
          <p:cNvPr id="31757" name="Rectangle 13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59" name="Rectangle 1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1758" name="Picture 14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39711" y="4149060"/>
            <a:ext cx="2523073" cy="326823"/>
          </a:xfrm>
          <a:prstGeom prst="rect">
            <a:avLst/>
          </a:prstGeom>
          <a:noFill/>
        </p:spPr>
      </p:pic>
      <p:sp>
        <p:nvSpPr>
          <p:cNvPr id="31760" name="Rectangle 16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62" name="Rectangle 1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1761" name="Picture 17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39712" y="4869120"/>
            <a:ext cx="1619940" cy="329256"/>
          </a:xfrm>
          <a:prstGeom prst="rect">
            <a:avLst/>
          </a:prstGeom>
          <a:noFill/>
        </p:spPr>
      </p:pic>
      <p:sp>
        <p:nvSpPr>
          <p:cNvPr id="31763" name="Rectangle 19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65" name="Rectangle 2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1764" name="Picture 20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39862" y="5346522"/>
            <a:ext cx="2932668" cy="314664"/>
          </a:xfrm>
          <a:prstGeom prst="rect">
            <a:avLst/>
          </a:prstGeom>
          <a:noFill/>
        </p:spPr>
      </p:pic>
      <p:sp>
        <p:nvSpPr>
          <p:cNvPr id="31766" name="Rectangle 22"/>
          <p:cNvSpPr>
            <a:spLocks noChangeArrowheads="1"/>
          </p:cNvSpPr>
          <p:nvPr/>
        </p:nvSpPr>
        <p:spPr bwMode="auto">
          <a:xfrm>
            <a:off x="0" y="61595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31770" name="Rectangle 2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1769" name="Picture 25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39712" y="5938519"/>
            <a:ext cx="2736228" cy="2987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</TotalTime>
  <Pages>0</Pages>
  <Words>970</Words>
  <Characters>0</Characters>
  <Application>Microsoft Office PowerPoint</Application>
  <DocSecurity>0</DocSecurity>
  <PresentationFormat>自定义</PresentationFormat>
  <Lines>0</Lines>
  <Paragraphs>174</Paragraphs>
  <Slides>14</Slides>
  <Notes>1</Notes>
  <HiddenSlides>0</HiddenSlides>
  <MMClips>9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Arial</vt:lpstr>
      <vt:lpstr>宋体</vt:lpstr>
      <vt:lpstr>微软雅黑</vt:lpstr>
      <vt:lpstr>造字工房悦黑体验版纤细体</vt:lpstr>
      <vt:lpstr>Gungsuh</vt:lpstr>
      <vt:lpstr>等线</vt:lpstr>
      <vt:lpstr>Times New Roman</vt:lpstr>
      <vt:lpstr>Calibri</vt:lpstr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</vt:vector>
  </TitlesOfParts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****.taobao.com</cp:keywords>
  <dc:description>****.taobao.com</dc:description>
  <cp:lastModifiedBy>杨宇菲</cp:lastModifiedBy>
  <cp:revision>79</cp:revision>
  <dcterms:created xsi:type="dcterms:W3CDTF">2014-01-18T01:07:00Z</dcterms:created>
  <dcterms:modified xsi:type="dcterms:W3CDTF">2020-12-21T02:03:13Z</dcterms:modified>
  <cp:category>****.taobao.com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2052-9.1.0.4855</vt:lpwstr>
  </property>
</Properties>
</file>